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3"/>
  </p:sldMasterIdLst>
  <p:notesMasterIdLst>
    <p:notesMasterId r:id="rId17"/>
  </p:notesMasterIdLst>
  <p:sldIdLst>
    <p:sldId id="257" r:id="rId4"/>
    <p:sldId id="488" r:id="rId5"/>
    <p:sldId id="489" r:id="rId6"/>
    <p:sldId id="490" r:id="rId7"/>
    <p:sldId id="499" r:id="rId8"/>
    <p:sldId id="491" r:id="rId9"/>
    <p:sldId id="493" r:id="rId10"/>
    <p:sldId id="496" r:id="rId11"/>
    <p:sldId id="501" r:id="rId12"/>
    <p:sldId id="497" r:id="rId13"/>
    <p:sldId id="492" r:id="rId14"/>
    <p:sldId id="498" r:id="rId15"/>
    <p:sldId id="50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gan, Thomas" initials="HT" lastIdx="1" clrIdx="0">
    <p:extLst>
      <p:ext uri="{19B8F6BF-5375-455C-9EA6-DF929625EA0E}">
        <p15:presenceInfo xmlns:p15="http://schemas.microsoft.com/office/powerpoint/2012/main" userId="Hagan, Thomas" providerId="None"/>
      </p:ext>
    </p:extLst>
  </p:cmAuthor>
  <p:cmAuthor id="2" name="Leanne Montgomery" initials="LM" lastIdx="1" clrIdx="1">
    <p:extLst>
      <p:ext uri="{19B8F6BF-5375-455C-9EA6-DF929625EA0E}">
        <p15:presenceInfo xmlns:p15="http://schemas.microsoft.com/office/powerpoint/2012/main" userId="bfb90d5c776f9f3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489"/>
    <p:restoredTop sz="94537"/>
  </p:normalViewPr>
  <p:slideViewPr>
    <p:cSldViewPr snapToGrid="0">
      <p:cViewPr>
        <p:scale>
          <a:sx n="60" d="100"/>
          <a:sy n="60" d="100"/>
        </p:scale>
        <p:origin x="552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commentAuthors" Target="commentAuthors.xml"/><Relationship Id="rId3" Type="http://schemas.openxmlformats.org/officeDocument/2006/relationships/slideMaster" Target="slideMasters/slideMaster1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6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A931B3-950C-0D4B-9FA6-D1DAE26790DE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00F6F0-8966-C242-8911-560E5BF9B9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28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0F6F0-8966-C242-8911-560E5BF9B96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069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00F6F0-8966-C242-8911-560E5BF9B96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872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1DF39599-D638-9A4F-A1FA-DC3FBF8E218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009943" y="595589"/>
            <a:ext cx="6718300" cy="1033600"/>
          </a:xfrm>
        </p:spPr>
        <p:txBody>
          <a:bodyPr/>
          <a:lstStyle>
            <a:lvl1pPr marL="0" indent="0" algn="ctr">
              <a:buNone/>
              <a:defRPr sz="6000"/>
            </a:lvl1pPr>
          </a:lstStyle>
          <a:p>
            <a:pPr lvl="0"/>
            <a:r>
              <a:rPr lang="en-US"/>
              <a:t>Kit Title (ABRV)</a:t>
            </a:r>
          </a:p>
          <a:p>
            <a:pPr lvl="0"/>
            <a:endParaRPr lang="en-US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C579D1B-AB6D-9149-BFF6-33EE8DD9C55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010149" y="1628775"/>
            <a:ext cx="6718093" cy="790575"/>
          </a:xfrm>
        </p:spPr>
        <p:txBody>
          <a:bodyPr>
            <a:normAutofit/>
          </a:bodyPr>
          <a:lstStyle>
            <a:lvl1pPr marL="0" indent="0" algn="ctr">
              <a:buNone/>
              <a:defRPr sz="4000" i="1"/>
            </a:lvl1pPr>
          </a:lstStyle>
          <a:p>
            <a:pPr lvl="0"/>
            <a:r>
              <a:rPr lang="en-US"/>
              <a:t>Build Instructions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9B89064D-424B-7F44-B96F-04F09B0F44C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" y="228600"/>
            <a:ext cx="4210050" cy="64389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pic>
        <p:nvPicPr>
          <p:cNvPr id="13" name="Picture 12" descr="Logo&#10;&#10;Description automatically generated">
            <a:extLst>
              <a:ext uri="{FF2B5EF4-FFF2-40B4-BE49-F238E27FC236}">
                <a16:creationId xmlns:a16="http://schemas.microsoft.com/office/drawing/2014/main" id="{398239B7-4854-8C47-B3A1-9B3C5CD95EC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00" b="34331"/>
          <a:stretch/>
        </p:blipFill>
        <p:spPr>
          <a:xfrm>
            <a:off x="6229815" y="2952750"/>
            <a:ext cx="4278556" cy="138921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60BCAF4-1FC7-814A-8BDE-622C8004C3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t="28680" b="28239"/>
          <a:stretch/>
        </p:blipFill>
        <p:spPr>
          <a:xfrm>
            <a:off x="6616572" y="4771259"/>
            <a:ext cx="3247866" cy="78619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305E29BF-74CD-364C-B3F3-A6DCBD4656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t="12512" b="13197"/>
          <a:stretch/>
        </p:blipFill>
        <p:spPr>
          <a:xfrm>
            <a:off x="6745160" y="5758142"/>
            <a:ext cx="2990691" cy="961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734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EE5CA26-BBA9-584E-A3FD-C426CE8C6CC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588" y="2337046"/>
            <a:ext cx="6007100" cy="18923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Picture Placeholder 16">
            <a:extLst>
              <a:ext uri="{FF2B5EF4-FFF2-40B4-BE49-F238E27FC236}">
                <a16:creationId xmlns:a16="http://schemas.microsoft.com/office/drawing/2014/main" id="{E475B8BB-4ACE-1A4B-BA66-A88D19C1612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14798" y="1845001"/>
            <a:ext cx="3200400" cy="41307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998CD7C2-83C8-1D46-ACB2-F7F4528769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21305" y="7765"/>
            <a:ext cx="6481011" cy="850897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91E9C8-54F3-9D48-8C70-7BC040FA9B59}"/>
              </a:ext>
            </a:extLst>
          </p:cNvPr>
          <p:cNvSpPr txBox="1"/>
          <p:nvPr userDrawn="1"/>
        </p:nvSpPr>
        <p:spPr>
          <a:xfrm>
            <a:off x="572588" y="1260226"/>
            <a:ext cx="3218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Materials needed: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092C6FC-5074-8D43-893F-2EDC0CC53565}"/>
              </a:ext>
            </a:extLst>
          </p:cNvPr>
          <p:cNvSpPr/>
          <p:nvPr userDrawn="1"/>
        </p:nvSpPr>
        <p:spPr>
          <a:xfrm>
            <a:off x="11422252" y="-1"/>
            <a:ext cx="769748" cy="76813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753900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AD93EA-CD22-0D47-8145-372DA96E2204}"/>
              </a:ext>
            </a:extLst>
          </p:cNvPr>
          <p:cNvSpPr/>
          <p:nvPr userDrawn="1"/>
        </p:nvSpPr>
        <p:spPr>
          <a:xfrm>
            <a:off x="11422252" y="-1"/>
            <a:ext cx="769748" cy="76813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B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2A45ECA-8D15-DB4A-AF8F-AA62A305BD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2588" y="1046163"/>
            <a:ext cx="775995" cy="365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10.10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C2B3F92-6CDD-DD44-AC94-D20680B562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14489" y="1039280"/>
            <a:ext cx="6007100" cy="18923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1B25771-012D-A248-B4D9-B8C354DC5C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53400" y="1039280"/>
            <a:ext cx="3200400" cy="1892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DFC2AFC8-52D7-134C-BECF-BE2922AFA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2588" y="3539785"/>
            <a:ext cx="775995" cy="365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10.10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EE5CA26-BBA9-584E-A3FD-C426CE8C6CC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20585" y="3514256"/>
            <a:ext cx="6007100" cy="18923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Picture Placeholder 16">
            <a:extLst>
              <a:ext uri="{FF2B5EF4-FFF2-40B4-BE49-F238E27FC236}">
                <a16:creationId xmlns:a16="http://schemas.microsoft.com/office/drawing/2014/main" id="{E475B8BB-4ACE-1A4B-BA66-A88D19C1612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59496" y="3514256"/>
            <a:ext cx="3200400" cy="1892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DC097D3-CFDF-3D4E-869C-F8BF108BF3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21305" y="0"/>
            <a:ext cx="6481011" cy="768178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r>
              <a:rPr lang="en-US"/>
              <a:t>What step this is (cont’d)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876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AD93EA-CD22-0D47-8145-372DA96E2204}"/>
              </a:ext>
            </a:extLst>
          </p:cNvPr>
          <p:cNvSpPr/>
          <p:nvPr userDrawn="1"/>
        </p:nvSpPr>
        <p:spPr>
          <a:xfrm>
            <a:off x="11422252" y="-1"/>
            <a:ext cx="769748" cy="76813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B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2A45ECA-8D15-DB4A-AF8F-AA62A305BD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2588" y="1046163"/>
            <a:ext cx="775995" cy="365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10.10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C2B3F92-6CDD-DD44-AC94-D20680B562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14489" y="1039280"/>
            <a:ext cx="6007100" cy="18923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1B25771-012D-A248-B4D9-B8C354DC5C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53400" y="1039280"/>
            <a:ext cx="3200400" cy="1892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DC097D3-CFDF-3D4E-869C-F8BF108BF3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21305" y="0"/>
            <a:ext cx="6481011" cy="768178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r>
              <a:rPr lang="en-US"/>
              <a:t>What step this is (cont’d)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810291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EE5CA26-BBA9-584E-A3FD-C426CE8C6CC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588" y="2337046"/>
            <a:ext cx="6007100" cy="18923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Picture Placeholder 16">
            <a:extLst>
              <a:ext uri="{FF2B5EF4-FFF2-40B4-BE49-F238E27FC236}">
                <a16:creationId xmlns:a16="http://schemas.microsoft.com/office/drawing/2014/main" id="{E475B8BB-4ACE-1A4B-BA66-A88D19C1612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14798" y="1845001"/>
            <a:ext cx="3200400" cy="41307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998CD7C2-83C8-1D46-ACB2-F7F4528769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21305" y="7765"/>
            <a:ext cx="6481011" cy="850897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91E9C8-54F3-9D48-8C70-7BC040FA9B59}"/>
              </a:ext>
            </a:extLst>
          </p:cNvPr>
          <p:cNvSpPr txBox="1"/>
          <p:nvPr userDrawn="1"/>
        </p:nvSpPr>
        <p:spPr>
          <a:xfrm>
            <a:off x="572588" y="1260226"/>
            <a:ext cx="3218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Materials needed: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B8BE5B0-8F81-C24D-93C4-FF700FF1DE35}"/>
              </a:ext>
            </a:extLst>
          </p:cNvPr>
          <p:cNvSpPr/>
          <p:nvPr userDrawn="1"/>
        </p:nvSpPr>
        <p:spPr>
          <a:xfrm>
            <a:off x="11422252" y="-1"/>
            <a:ext cx="769748" cy="76813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S2</a:t>
            </a:r>
          </a:p>
        </p:txBody>
      </p:sp>
    </p:spTree>
    <p:extLst>
      <p:ext uri="{BB962C8B-B14F-4D97-AF65-F5344CB8AC3E}">
        <p14:creationId xmlns:p14="http://schemas.microsoft.com/office/powerpoint/2010/main" val="8548883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AD93EA-CD22-0D47-8145-372DA96E2204}"/>
              </a:ext>
            </a:extLst>
          </p:cNvPr>
          <p:cNvSpPr/>
          <p:nvPr userDrawn="1"/>
        </p:nvSpPr>
        <p:spPr>
          <a:xfrm>
            <a:off x="11422252" y="-1"/>
            <a:ext cx="769748" cy="76813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S2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2A45ECA-8D15-DB4A-AF8F-AA62A305BD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2588" y="1046163"/>
            <a:ext cx="775995" cy="365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10.10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C2B3F92-6CDD-DD44-AC94-D20680B562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14489" y="1039280"/>
            <a:ext cx="6007100" cy="18923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1B25771-012D-A248-B4D9-B8C354DC5C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53400" y="1039280"/>
            <a:ext cx="3200400" cy="1892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DC097D3-CFDF-3D4E-869C-F8BF108BF3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21305" y="0"/>
            <a:ext cx="6481011" cy="768178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r>
              <a:rPr lang="en-US"/>
              <a:t>What step this is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4986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AD93EA-CD22-0D47-8145-372DA96E2204}"/>
              </a:ext>
            </a:extLst>
          </p:cNvPr>
          <p:cNvSpPr/>
          <p:nvPr userDrawn="1"/>
        </p:nvSpPr>
        <p:spPr>
          <a:xfrm>
            <a:off x="11422252" y="-1"/>
            <a:ext cx="769748" cy="76813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S2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2A45ECA-8D15-DB4A-AF8F-AA62A305BD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2588" y="1046163"/>
            <a:ext cx="775995" cy="365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10.10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C2B3F92-6CDD-DD44-AC94-D20680B562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14489" y="1039280"/>
            <a:ext cx="6007100" cy="18923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1B25771-012D-A248-B4D9-B8C354DC5C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53400" y="1039280"/>
            <a:ext cx="3200400" cy="1892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DFC2AFC8-52D7-134C-BECF-BE2922AFA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2588" y="3539785"/>
            <a:ext cx="775995" cy="365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10.10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EE5CA26-BBA9-584E-A3FD-C426CE8C6CC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20585" y="3514256"/>
            <a:ext cx="6007100" cy="18923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Picture Placeholder 16">
            <a:extLst>
              <a:ext uri="{FF2B5EF4-FFF2-40B4-BE49-F238E27FC236}">
                <a16:creationId xmlns:a16="http://schemas.microsoft.com/office/drawing/2014/main" id="{E475B8BB-4ACE-1A4B-BA66-A88D19C1612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59496" y="3514256"/>
            <a:ext cx="3200400" cy="1892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DC097D3-CFDF-3D4E-869C-F8BF108BF3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21305" y="0"/>
            <a:ext cx="6481011" cy="768178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r>
              <a:rPr lang="en-US"/>
              <a:t>What step this is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87669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AD93EA-CD22-0D47-8145-372DA96E2204}"/>
              </a:ext>
            </a:extLst>
          </p:cNvPr>
          <p:cNvSpPr/>
          <p:nvPr userDrawn="1"/>
        </p:nvSpPr>
        <p:spPr>
          <a:xfrm>
            <a:off x="11422252" y="-1"/>
            <a:ext cx="769748" cy="76813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S2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2A45ECA-8D15-DB4A-AF8F-AA62A305BD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2588" y="1046163"/>
            <a:ext cx="775995" cy="365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10.10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C2B3F92-6CDD-DD44-AC94-D20680B562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14489" y="1039280"/>
            <a:ext cx="6007100" cy="18923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1B25771-012D-A248-B4D9-B8C354DC5C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53400" y="1039280"/>
            <a:ext cx="3200400" cy="1892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DC097D3-CFDF-3D4E-869C-F8BF108BF3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21305" y="0"/>
            <a:ext cx="6481011" cy="768178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r>
              <a:rPr lang="en-US"/>
              <a:t>What step this is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14355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39828F-7815-F342-849A-90072EBF0A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03E809-1D61-8341-BCF2-2F97C637E0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957D9-3B97-A448-AAC6-A911F1027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0870B8-1B2F-2C4A-B9E9-4CD9D59737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4E7DFA-BD1D-2548-9FC2-615C6F58EF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197013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5AC8E4-2207-2641-8CF5-A74A7C2CC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DBB49-1B95-3F4B-B525-3357BB678A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CDEDB0-8D07-A04F-BE72-10B4D13702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11A89-5AA6-4E40-B32C-975C65235C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BA7834-193F-404B-AC5D-EED04AC92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7537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BEF0EB-032A-7742-BDD6-115EA3F2E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28D744-F4DF-6F44-B62A-385940C9A5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BDE4A7-7E11-074E-B133-3F8F47BF5D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E6A484-FB98-B745-9CCF-98196A042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C43AA3-F3A3-5F44-B708-F272585285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5520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EE5CA26-BBA9-584E-A3FD-C426CE8C6CC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0102" y="1081553"/>
            <a:ext cx="11061292" cy="5565044"/>
          </a:xfrm>
        </p:spPr>
        <p:txBody>
          <a:bodyPr>
            <a:normAutofit/>
          </a:bodyPr>
          <a:lstStyle>
            <a:lvl1pPr>
              <a:defRPr sz="2800" baseline="0"/>
            </a:lvl1pPr>
            <a:lvl2pPr>
              <a:defRPr sz="2800" baseline="0"/>
            </a:lvl2pPr>
            <a:lvl3pPr>
              <a:defRPr sz="2800" baseline="0"/>
            </a:lvl3pPr>
            <a:lvl4pPr>
              <a:defRPr sz="2800" baseline="0"/>
            </a:lvl4pPr>
            <a:lvl5pPr>
              <a:defRPr sz="2800" baseline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998CD7C2-83C8-1D46-ACB2-F7F4528769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21305" y="7765"/>
            <a:ext cx="6481011" cy="850897"/>
          </a:xfrm>
        </p:spPr>
        <p:txBody>
          <a:bodyPr anchor="ctr">
            <a:normAutofit/>
          </a:bodyPr>
          <a:lstStyle>
            <a:lvl1pPr marL="0" indent="0" algn="l">
              <a:buNone/>
              <a:defRPr sz="3600" b="1" i="0" baseline="0"/>
            </a:lvl1pPr>
          </a:lstStyle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2251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D4BEE6-F109-214A-BCEF-ABC4CDDC5F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7522F8-B980-D046-97C1-589D852392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5380C1-73F2-9B49-8311-6DEF5C0F8E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2EE964-46D3-C342-B9EF-D43EA8C6F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F8A9E09-C4C0-064C-BD1F-2F1236665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2F084B-C452-A04A-8E11-FDBEB66562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0624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BA9273-CBD3-A041-9DF3-67B21FFA7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D01E3A-AA38-4B47-A3E8-8D786F5476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2447F6-2B53-F645-95EB-B0E686DBDF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8FF7C12-BA86-0040-82F0-2767FF8DE90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2F577D-0888-6E4B-92A8-A102D79F45A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C225EEF-3078-674E-AEF1-434F10493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D25FA7-D5A8-564C-AB17-F5D743355C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E6E7CC-CF0F-6B4E-9B88-9EB7F6BDC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7577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16FDAC-8DDF-5B4E-8D23-07F74A0E0E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E0814C-F44D-E44A-ACBF-478BC82208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951A8B-5A6E-C740-A012-82D64A3DE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912214-EE38-644B-8569-BE15BB03B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8813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B25D68-3C92-8D42-B82C-29937FBEE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AB5660-B65D-3D45-AE3C-276672E0D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7AB4DC8-877A-E34B-8979-736E1F3A5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090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663C6F-A3CA-8842-8756-49321FE5A9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7BE11A-4EC8-D04C-BEBD-245537B4D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6EE156-BC2E-2443-B9DC-1ED389D97A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44598-0CE1-F643-BD7E-D5189BAD4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70323C-7CB5-8B4C-BE95-136912BF09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29D41D-7C94-DE44-93EA-05B7EF54F7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0436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5B4F72-7B56-8D41-B032-DA5033565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A3D525-EA6D-0F47-A486-1A16CF6D21C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C1514F-5B6D-0942-B35C-A8DC30E248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4B028C-C115-854B-B06D-35316877B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2C0F214-ACC0-3B45-8852-A3468DB28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7783EC-4AE0-9D46-8A93-FECE90A597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12366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2D51BA-931A-654A-AA7A-892090815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500908-ADA6-E64F-8AE9-E9709E333A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1BF07B-E8C9-C540-986C-831022401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8B1005-F726-A145-B2BB-8AAFDDD8F7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07279-CFC6-A84B-94E4-F53024983B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7047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33BE20-2367-B440-AEC5-47407DCCF0C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9F2AD4-0A2F-D74F-A8C3-4D14F3A6F8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0FB864-EA59-6040-9AB0-AB7983E7D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BCF66A-3180-C542-9ABA-FD626F720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65B359-2841-A149-8722-33993552D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79034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EE5CA26-BBA9-584E-A3FD-C426CE8C6CC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588" y="2337046"/>
            <a:ext cx="6007100" cy="18923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Picture Placeholder 16">
            <a:extLst>
              <a:ext uri="{FF2B5EF4-FFF2-40B4-BE49-F238E27FC236}">
                <a16:creationId xmlns:a16="http://schemas.microsoft.com/office/drawing/2014/main" id="{E475B8BB-4ACE-1A4B-BA66-A88D19C1612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14798" y="1845001"/>
            <a:ext cx="3200400" cy="41307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998CD7C2-83C8-1D46-ACB2-F7F4528769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21305" y="7765"/>
            <a:ext cx="6481011" cy="850897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91E9C8-54F3-9D48-8C70-7BC040FA9B59}"/>
              </a:ext>
            </a:extLst>
          </p:cNvPr>
          <p:cNvSpPr txBox="1"/>
          <p:nvPr userDrawn="1"/>
        </p:nvSpPr>
        <p:spPr>
          <a:xfrm>
            <a:off x="572588" y="1260226"/>
            <a:ext cx="3218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Materials needed:</a:t>
            </a:r>
          </a:p>
        </p:txBody>
      </p:sp>
    </p:spTree>
    <p:extLst>
      <p:ext uri="{BB962C8B-B14F-4D97-AF65-F5344CB8AC3E}">
        <p14:creationId xmlns:p14="http://schemas.microsoft.com/office/powerpoint/2010/main" val="3485820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951389C-1A25-044F-A71A-604C5347FA62}"/>
              </a:ext>
            </a:extLst>
          </p:cNvPr>
          <p:cNvSpPr/>
          <p:nvPr userDrawn="1"/>
        </p:nvSpPr>
        <p:spPr>
          <a:xfrm>
            <a:off x="-1" y="-4935"/>
            <a:ext cx="2296633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b="0">
                <a:ln w="3175">
                  <a:noFill/>
                </a:ln>
                <a:effectLst>
                  <a:glow>
                    <a:schemeClr val="bg1"/>
                  </a:glow>
                </a:effectLst>
              </a:rPr>
              <a:t>     Hardware</a:t>
            </a:r>
          </a:p>
        </p:txBody>
      </p:sp>
      <p:sp>
        <p:nvSpPr>
          <p:cNvPr id="15" name="Text Placeholder 27">
            <a:extLst>
              <a:ext uri="{FF2B5EF4-FFF2-40B4-BE49-F238E27FC236}">
                <a16:creationId xmlns:a16="http://schemas.microsoft.com/office/drawing/2014/main" id="{886E47F8-CCE2-6F40-BC69-4D4A6B50E94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03810" y="0"/>
            <a:ext cx="6481011" cy="768178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r>
              <a:rPr lang="en-US"/>
              <a:t>What step this is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8829ED3-38E6-B048-BB64-2DC0CE6BBFCB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7608EBB-8F8B-5E4B-BD61-8EBC50D055D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85725" y="850899"/>
            <a:ext cx="6315075" cy="5839830"/>
          </a:xfrm>
        </p:spPr>
        <p:txBody>
          <a:bodyPr/>
          <a:lstStyle/>
          <a:p>
            <a:endParaRPr lang="en-US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4A01D399-14CE-F44D-8606-4E361CC388E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518030" y="850899"/>
            <a:ext cx="5533292" cy="5839823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Parts list here</a:t>
            </a:r>
          </a:p>
        </p:txBody>
      </p:sp>
    </p:spTree>
    <p:extLst>
      <p:ext uri="{BB962C8B-B14F-4D97-AF65-F5344CB8AC3E}">
        <p14:creationId xmlns:p14="http://schemas.microsoft.com/office/powerpoint/2010/main" val="3850377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951389C-1A25-044F-A71A-604C5347FA62}"/>
              </a:ext>
            </a:extLst>
          </p:cNvPr>
          <p:cNvSpPr/>
          <p:nvPr userDrawn="1"/>
        </p:nvSpPr>
        <p:spPr>
          <a:xfrm>
            <a:off x="-1" y="-4935"/>
            <a:ext cx="2296633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b="0">
                <a:ln w="3175">
                  <a:noFill/>
                </a:ln>
                <a:effectLst>
                  <a:glow>
                    <a:schemeClr val="bg1"/>
                  </a:glow>
                </a:effectLst>
              </a:rPr>
              <a:t>     Hardware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8829ED3-38E6-B048-BB64-2DC0CE6BBFCB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7608EBB-8F8B-5E4B-BD61-8EBC50D055D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219200" y="2836984"/>
            <a:ext cx="2296633" cy="3853743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131B785-2259-DE45-80FA-66F46AFBB40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219200" y="1817780"/>
            <a:ext cx="2296633" cy="1002384"/>
          </a:xfrm>
        </p:spPr>
        <p:txBody>
          <a:bodyPr anchor="b"/>
          <a:lstStyle>
            <a:lvl1pPr marL="0" indent="0" algn="ctr">
              <a:buNone/>
              <a:defRPr sz="1800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Picture Placeholder 17">
            <a:extLst>
              <a:ext uri="{FF2B5EF4-FFF2-40B4-BE49-F238E27FC236}">
                <a16:creationId xmlns:a16="http://schemas.microsoft.com/office/drawing/2014/main" id="{D0AEB7AE-ABC0-F945-9D0B-CABCA4E681D8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759200" y="2836984"/>
            <a:ext cx="2296633" cy="3853743"/>
          </a:xfrm>
        </p:spPr>
        <p:txBody>
          <a:bodyPr/>
          <a:lstStyle/>
          <a:p>
            <a:endParaRPr lang="en-US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CCADB7FF-21F2-5446-88A5-BD327F217C17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3753090" y="1817780"/>
            <a:ext cx="2302743" cy="1002384"/>
          </a:xfrm>
        </p:spPr>
        <p:txBody>
          <a:bodyPr anchor="b"/>
          <a:lstStyle>
            <a:lvl1pPr marL="0" indent="0" algn="ctr">
              <a:buNone/>
              <a:defRPr sz="1800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265A460C-3179-B947-8D35-8C92AA9174E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6299200" y="2836984"/>
            <a:ext cx="2296633" cy="3853743"/>
          </a:xfrm>
        </p:spPr>
        <p:txBody>
          <a:bodyPr/>
          <a:lstStyle/>
          <a:p>
            <a:endParaRPr lang="en-US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7F1DF5F8-659D-A44F-83C9-6D833C4EB60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293090" y="1817780"/>
            <a:ext cx="2302743" cy="1002384"/>
          </a:xfrm>
        </p:spPr>
        <p:txBody>
          <a:bodyPr anchor="b"/>
          <a:lstStyle>
            <a:lvl1pPr marL="0" indent="0" algn="ctr">
              <a:buNone/>
              <a:defRPr sz="1800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17">
            <a:extLst>
              <a:ext uri="{FF2B5EF4-FFF2-40B4-BE49-F238E27FC236}">
                <a16:creationId xmlns:a16="http://schemas.microsoft.com/office/drawing/2014/main" id="{079B60B9-FA16-2545-935C-AD2E37AC51CF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8839200" y="2811584"/>
            <a:ext cx="2296633" cy="3879143"/>
          </a:xfrm>
        </p:spPr>
        <p:txBody>
          <a:bodyPr/>
          <a:lstStyle/>
          <a:p>
            <a:endParaRPr lang="en-US"/>
          </a:p>
        </p:txBody>
      </p:sp>
      <p:sp>
        <p:nvSpPr>
          <p:cNvPr id="28" name="Text Placeholder 5">
            <a:extLst>
              <a:ext uri="{FF2B5EF4-FFF2-40B4-BE49-F238E27FC236}">
                <a16:creationId xmlns:a16="http://schemas.microsoft.com/office/drawing/2014/main" id="{F481D70C-9E32-384F-9524-4399D8D98AB2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833090" y="1792380"/>
            <a:ext cx="2302743" cy="1002384"/>
          </a:xfrm>
        </p:spPr>
        <p:txBody>
          <a:bodyPr anchor="b"/>
          <a:lstStyle>
            <a:lvl1pPr marL="0" indent="0" algn="ctr">
              <a:buNone/>
              <a:defRPr sz="1800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7">
            <a:extLst>
              <a:ext uri="{FF2B5EF4-FFF2-40B4-BE49-F238E27FC236}">
                <a16:creationId xmlns:a16="http://schemas.microsoft.com/office/drawing/2014/main" id="{05820789-F824-5B4B-8AE1-DB41F6CF1D2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03810" y="0"/>
            <a:ext cx="6481011" cy="768178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r>
              <a:rPr lang="en-US"/>
              <a:t>What step this is</a:t>
            </a:r>
          </a:p>
        </p:txBody>
      </p:sp>
    </p:spTree>
    <p:extLst>
      <p:ext uri="{BB962C8B-B14F-4D97-AF65-F5344CB8AC3E}">
        <p14:creationId xmlns:p14="http://schemas.microsoft.com/office/powerpoint/2010/main" val="29386340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951389C-1A25-044F-A71A-604C5347FA62}"/>
              </a:ext>
            </a:extLst>
          </p:cNvPr>
          <p:cNvSpPr/>
          <p:nvPr userDrawn="1"/>
        </p:nvSpPr>
        <p:spPr>
          <a:xfrm>
            <a:off x="-1" y="-4935"/>
            <a:ext cx="2296633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b="0">
                <a:ln w="3175">
                  <a:noFill/>
                </a:ln>
                <a:effectLst>
                  <a:glow>
                    <a:schemeClr val="bg1"/>
                  </a:glow>
                </a:effectLst>
              </a:rPr>
              <a:t>     Hardware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8829ED3-38E6-B048-BB64-2DC0CE6BBFCB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265A460C-3179-B947-8D35-8C92AA9174E9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8102600" y="2836984"/>
            <a:ext cx="2997200" cy="3853743"/>
          </a:xfrm>
        </p:spPr>
        <p:txBody>
          <a:bodyPr/>
          <a:lstStyle/>
          <a:p>
            <a:endParaRPr lang="en-US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C42C3DEB-92FF-EC43-85C9-246CBF7AB26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8096490" y="1819214"/>
            <a:ext cx="446690" cy="492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</a:lstStyle>
          <a:p>
            <a:pPr lvl="0"/>
            <a:r>
              <a:rPr lang="en-US"/>
              <a:t>P.</a:t>
            </a:r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7F1DF5F8-659D-A44F-83C9-6D833C4EB60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555038" y="1817780"/>
            <a:ext cx="2542384" cy="1002384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17">
            <a:extLst>
              <a:ext uri="{FF2B5EF4-FFF2-40B4-BE49-F238E27FC236}">
                <a16:creationId xmlns:a16="http://schemas.microsoft.com/office/drawing/2014/main" id="{901B01A7-EF9C-4C45-A784-D8123C5C0AB1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4617218" y="2803768"/>
            <a:ext cx="2997200" cy="3853743"/>
          </a:xfrm>
        </p:spPr>
        <p:txBody>
          <a:bodyPr/>
          <a:lstStyle/>
          <a:p>
            <a:endParaRPr lang="en-US"/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47032A4-6EBA-F648-B60F-96733CE42F2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611108" y="1785998"/>
            <a:ext cx="446690" cy="492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</a:lstStyle>
          <a:p>
            <a:pPr lvl="0"/>
            <a:r>
              <a:rPr lang="en-US"/>
              <a:t>P.</a:t>
            </a:r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78A5E5CF-B1F9-BA43-9109-A3E59F560B1F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5069656" y="1784564"/>
            <a:ext cx="2542384" cy="1002384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2" name="Picture Placeholder 17">
            <a:extLst>
              <a:ext uri="{FF2B5EF4-FFF2-40B4-BE49-F238E27FC236}">
                <a16:creationId xmlns:a16="http://schemas.microsoft.com/office/drawing/2014/main" id="{1E14F989-44A1-BC47-B163-1FE4CA31C1C2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117600" y="2786184"/>
            <a:ext cx="2997200" cy="3853743"/>
          </a:xfrm>
        </p:spPr>
        <p:txBody>
          <a:bodyPr/>
          <a:lstStyle/>
          <a:p>
            <a:endParaRPr lang="en-US"/>
          </a:p>
        </p:txBody>
      </p:sp>
      <p:sp>
        <p:nvSpPr>
          <p:cNvPr id="33" name="Text Placeholder 3">
            <a:extLst>
              <a:ext uri="{FF2B5EF4-FFF2-40B4-BE49-F238E27FC236}">
                <a16:creationId xmlns:a16="http://schemas.microsoft.com/office/drawing/2014/main" id="{EAC8CC29-4F6E-854B-B54D-4ACFE97A777E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1111490" y="1768414"/>
            <a:ext cx="446690" cy="492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</a:lstStyle>
          <a:p>
            <a:pPr lvl="0"/>
            <a:r>
              <a:rPr lang="en-US"/>
              <a:t>P.</a:t>
            </a:r>
          </a:p>
        </p:txBody>
      </p:sp>
      <p:sp>
        <p:nvSpPr>
          <p:cNvPr id="34" name="Text Placeholder 5">
            <a:extLst>
              <a:ext uri="{FF2B5EF4-FFF2-40B4-BE49-F238E27FC236}">
                <a16:creationId xmlns:a16="http://schemas.microsoft.com/office/drawing/2014/main" id="{92F639A9-3FC1-D840-A378-BCEE3AB56D3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1570038" y="1766980"/>
            <a:ext cx="2544762" cy="1002384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27">
            <a:extLst>
              <a:ext uri="{FF2B5EF4-FFF2-40B4-BE49-F238E27FC236}">
                <a16:creationId xmlns:a16="http://schemas.microsoft.com/office/drawing/2014/main" id="{518D1214-3985-6A4C-A30E-C855815AACE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03810" y="0"/>
            <a:ext cx="6481011" cy="768178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r>
              <a:rPr lang="en-US"/>
              <a:t>What step this is</a:t>
            </a:r>
          </a:p>
        </p:txBody>
      </p:sp>
    </p:spTree>
    <p:extLst>
      <p:ext uri="{BB962C8B-B14F-4D97-AF65-F5344CB8AC3E}">
        <p14:creationId xmlns:p14="http://schemas.microsoft.com/office/powerpoint/2010/main" val="1267325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C951389C-1A25-044F-A71A-604C5347FA62}"/>
              </a:ext>
            </a:extLst>
          </p:cNvPr>
          <p:cNvSpPr/>
          <p:nvPr userDrawn="1"/>
        </p:nvSpPr>
        <p:spPr>
          <a:xfrm>
            <a:off x="-1" y="-4935"/>
            <a:ext cx="2296633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r>
              <a:rPr lang="en-US" sz="3200" b="0">
                <a:ln w="3175">
                  <a:noFill/>
                </a:ln>
                <a:effectLst>
                  <a:glow>
                    <a:schemeClr val="bg1"/>
                  </a:glow>
                </a:effectLst>
              </a:rPr>
              <a:t>     Hardware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8829ED3-38E6-B048-BB64-2DC0CE6BBFCB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27608EBB-8F8B-5E4B-BD61-8EBC50D055D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09600" y="2836985"/>
            <a:ext cx="4900246" cy="3853743"/>
          </a:xfrm>
        </p:spPr>
        <p:txBody>
          <a:bodyPr/>
          <a:lstStyle/>
          <a:p>
            <a:endParaRPr lang="en-US"/>
          </a:p>
        </p:txBody>
      </p:sp>
      <p:sp>
        <p:nvSpPr>
          <p:cNvPr id="7" name="Picture Placeholder 17">
            <a:extLst>
              <a:ext uri="{FF2B5EF4-FFF2-40B4-BE49-F238E27FC236}">
                <a16:creationId xmlns:a16="http://schemas.microsoft.com/office/drawing/2014/main" id="{A6F3E6E5-24BB-A949-9ADF-5919EA544733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82155" y="2836985"/>
            <a:ext cx="4900246" cy="3853743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73E71C-BE94-EB42-B3AF-58A7C7FB177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603490" y="1819215"/>
            <a:ext cx="446690" cy="492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</a:lstStyle>
          <a:p>
            <a:pPr lvl="0"/>
            <a:r>
              <a:rPr lang="en-US"/>
              <a:t>P.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131B785-2259-DE45-80FA-66F46AFBB40B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1062039" y="1817781"/>
            <a:ext cx="4447808" cy="1002384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E6F2667F-FB73-B14B-8DB1-9F7BCA26F6C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709228" y="1828031"/>
            <a:ext cx="446690" cy="492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</a:lstStyle>
          <a:p>
            <a:pPr lvl="0"/>
            <a:r>
              <a:rPr lang="en-US"/>
              <a:t>Q.</a:t>
            </a:r>
          </a:p>
        </p:txBody>
      </p:sp>
      <p:sp>
        <p:nvSpPr>
          <p:cNvPr id="13" name="Text Placeholder 5">
            <a:extLst>
              <a:ext uri="{FF2B5EF4-FFF2-40B4-BE49-F238E27FC236}">
                <a16:creationId xmlns:a16="http://schemas.microsoft.com/office/drawing/2014/main" id="{C082218A-09E2-4244-9F96-3F6C580FB03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7165735" y="1827976"/>
            <a:ext cx="4422775" cy="992188"/>
          </a:xfrm>
        </p:spPr>
        <p:txBody>
          <a:bodyPr/>
          <a:lstStyle>
            <a:lvl1pPr marL="0" indent="0">
              <a:buNone/>
              <a:defRPr sz="1800"/>
            </a:lvl1pPr>
            <a:lvl2pPr marL="457200" indent="0">
              <a:buNone/>
              <a:defRPr/>
            </a:lvl2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EA509640-3CAB-D64B-B46B-5E2E8BDA7B0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003810" y="0"/>
            <a:ext cx="6481011" cy="768178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r>
              <a:rPr lang="en-US"/>
              <a:t>What step this is</a:t>
            </a:r>
          </a:p>
        </p:txBody>
      </p:sp>
    </p:spTree>
    <p:extLst>
      <p:ext uri="{BB962C8B-B14F-4D97-AF65-F5344CB8AC3E}">
        <p14:creationId xmlns:p14="http://schemas.microsoft.com/office/powerpoint/2010/main" val="13569302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2A45ECA-8D15-DB4A-AF8F-AA62A305BD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2588" y="1046163"/>
            <a:ext cx="775995" cy="365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10.10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C2B3F92-6CDD-DD44-AC94-D20680B562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14489" y="1039280"/>
            <a:ext cx="6007100" cy="18923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1B25771-012D-A248-B4D9-B8C354DC5C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53400" y="1039280"/>
            <a:ext cx="3200400" cy="1892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DFC2AFC8-52D7-134C-BECF-BE2922AFA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2588" y="3539785"/>
            <a:ext cx="775995" cy="365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10.10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EE5CA26-BBA9-584E-A3FD-C426CE8C6CC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20585" y="3514256"/>
            <a:ext cx="6007100" cy="18923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Picture Placeholder 16">
            <a:extLst>
              <a:ext uri="{FF2B5EF4-FFF2-40B4-BE49-F238E27FC236}">
                <a16:creationId xmlns:a16="http://schemas.microsoft.com/office/drawing/2014/main" id="{E475B8BB-4ACE-1A4B-BA66-A88D19C1612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59496" y="3514256"/>
            <a:ext cx="3200400" cy="1892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DC097D3-CFDF-3D4E-869C-F8BF108BF3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21305" y="0"/>
            <a:ext cx="6481011" cy="768178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r>
              <a:rPr lang="en-US"/>
              <a:t>What step this is (cont’d)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4893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EE5CA26-BBA9-584E-A3FD-C426CE8C6CC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588" y="2337046"/>
            <a:ext cx="6007100" cy="18923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Picture Placeholder 16">
            <a:extLst>
              <a:ext uri="{FF2B5EF4-FFF2-40B4-BE49-F238E27FC236}">
                <a16:creationId xmlns:a16="http://schemas.microsoft.com/office/drawing/2014/main" id="{E475B8BB-4ACE-1A4B-BA66-A88D19C1612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7914798" y="1845001"/>
            <a:ext cx="3200400" cy="4130794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381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7">
            <a:extLst>
              <a:ext uri="{FF2B5EF4-FFF2-40B4-BE49-F238E27FC236}">
                <a16:creationId xmlns:a16="http://schemas.microsoft.com/office/drawing/2014/main" id="{998CD7C2-83C8-1D46-ACB2-F7F45287697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21305" y="7765"/>
            <a:ext cx="6481011" cy="850897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D91E9C8-54F3-9D48-8C70-7BC040FA9B59}"/>
              </a:ext>
            </a:extLst>
          </p:cNvPr>
          <p:cNvSpPr txBox="1"/>
          <p:nvPr userDrawn="1"/>
        </p:nvSpPr>
        <p:spPr>
          <a:xfrm>
            <a:off x="572588" y="1260226"/>
            <a:ext cx="32189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/>
              <a:t>Materials needed: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E25EB27-7AB5-0A4A-B94F-DE29AA19A81E}"/>
              </a:ext>
            </a:extLst>
          </p:cNvPr>
          <p:cNvSpPr/>
          <p:nvPr userDrawn="1"/>
        </p:nvSpPr>
        <p:spPr>
          <a:xfrm>
            <a:off x="10651785" y="45"/>
            <a:ext cx="769748" cy="76813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905D56-035F-2149-88C4-09F38B18E29D}"/>
              </a:ext>
            </a:extLst>
          </p:cNvPr>
          <p:cNvSpPr/>
          <p:nvPr userDrawn="1"/>
        </p:nvSpPr>
        <p:spPr>
          <a:xfrm>
            <a:off x="11422252" y="-1"/>
            <a:ext cx="769748" cy="76813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S2</a:t>
            </a:r>
          </a:p>
        </p:txBody>
      </p:sp>
    </p:spTree>
    <p:extLst>
      <p:ext uri="{BB962C8B-B14F-4D97-AF65-F5344CB8AC3E}">
        <p14:creationId xmlns:p14="http://schemas.microsoft.com/office/powerpoint/2010/main" val="2109636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AD93EA-CD22-0D47-8145-372DA96E2204}"/>
              </a:ext>
            </a:extLst>
          </p:cNvPr>
          <p:cNvSpPr/>
          <p:nvPr userDrawn="1"/>
        </p:nvSpPr>
        <p:spPr>
          <a:xfrm>
            <a:off x="10651785" y="45"/>
            <a:ext cx="769748" cy="768133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B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B2A45ECA-8D15-DB4A-AF8F-AA62A305BD4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72588" y="1046163"/>
            <a:ext cx="775995" cy="365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10.10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C2B3F92-6CDD-DD44-AC94-D20680B562D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614489" y="1039280"/>
            <a:ext cx="6007100" cy="18923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A1B25771-012D-A248-B4D9-B8C354DC5C2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153400" y="1039280"/>
            <a:ext cx="3200400" cy="1892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DFC2AFC8-52D7-134C-BECF-BE2922AFA02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72588" y="3539785"/>
            <a:ext cx="775995" cy="365125"/>
          </a:xfrm>
        </p:spPr>
        <p:txBody>
          <a:bodyPr>
            <a:normAutofit/>
          </a:bodyPr>
          <a:lstStyle>
            <a:lvl1pPr marL="0" indent="0">
              <a:buNone/>
              <a:defRPr sz="2000" b="1"/>
            </a:lvl1pPr>
          </a:lstStyle>
          <a:p>
            <a:pPr lvl="0"/>
            <a:r>
              <a:rPr lang="en-US"/>
              <a:t>10.10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6EE5CA26-BBA9-584E-A3FD-C426CE8C6CC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620585" y="3514256"/>
            <a:ext cx="6007100" cy="18923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2" name="Picture Placeholder 16">
            <a:extLst>
              <a:ext uri="{FF2B5EF4-FFF2-40B4-BE49-F238E27FC236}">
                <a16:creationId xmlns:a16="http://schemas.microsoft.com/office/drawing/2014/main" id="{E475B8BB-4ACE-1A4B-BA66-A88D19C1612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59496" y="3514256"/>
            <a:ext cx="3200400" cy="189230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D0E57D5-D283-4642-A210-8181B8EF16AF}"/>
              </a:ext>
            </a:extLst>
          </p:cNvPr>
          <p:cNvSpPr/>
          <p:nvPr userDrawn="1"/>
        </p:nvSpPr>
        <p:spPr>
          <a:xfrm>
            <a:off x="0" y="-4935"/>
            <a:ext cx="2021305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US" sz="3200" b="0">
              <a:ln w="3175">
                <a:noFill/>
              </a:ln>
              <a:effectLst>
                <a:glow>
                  <a:schemeClr val="bg1"/>
                </a:glow>
              </a:effectLst>
            </a:endParaRP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EDC097D3-CFDF-3D4E-869C-F8BF108BF33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021305" y="0"/>
            <a:ext cx="6481011" cy="768178"/>
          </a:xfrm>
        </p:spPr>
        <p:txBody>
          <a:bodyPr anchor="ctr">
            <a:normAutofit/>
          </a:bodyPr>
          <a:lstStyle>
            <a:lvl1pPr marL="0" indent="0" algn="l">
              <a:buNone/>
              <a:defRPr sz="3200"/>
            </a:lvl1pPr>
          </a:lstStyle>
          <a:p>
            <a:pPr lvl="0"/>
            <a:r>
              <a:rPr lang="en-US"/>
              <a:t>What step this is (cont’d)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3773936-3230-444D-AFC8-5A4F551E296D}"/>
              </a:ext>
            </a:extLst>
          </p:cNvPr>
          <p:cNvCxnSpPr>
            <a:cxnSpLocks/>
          </p:cNvCxnSpPr>
          <p:nvPr userDrawn="1"/>
        </p:nvCxnSpPr>
        <p:spPr>
          <a:xfrm>
            <a:off x="0" y="768178"/>
            <a:ext cx="12191999" cy="0"/>
          </a:xfrm>
          <a:prstGeom prst="line">
            <a:avLst/>
          </a:prstGeom>
          <a:ln w="1270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88FF760B-86C0-6C47-8950-CDF3425825AD}"/>
              </a:ext>
            </a:extLst>
          </p:cNvPr>
          <p:cNvSpPr/>
          <p:nvPr userDrawn="1"/>
        </p:nvSpPr>
        <p:spPr>
          <a:xfrm>
            <a:off x="11422252" y="-1"/>
            <a:ext cx="769748" cy="76813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/>
              <a:t>S2</a:t>
            </a:r>
          </a:p>
        </p:txBody>
      </p:sp>
    </p:spTree>
    <p:extLst>
      <p:ext uri="{BB962C8B-B14F-4D97-AF65-F5344CB8AC3E}">
        <p14:creationId xmlns:p14="http://schemas.microsoft.com/office/powerpoint/2010/main" val="7411071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DBC478-2E2F-0742-B416-DE899C481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9626600" cy="4169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Section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1C0E55-6409-4646-99D4-7C5747D68E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4D852E-BEA1-A24E-AAC5-215690536C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57B038-17BB-AF4B-8FE2-582C0D642FC7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3AC646-CFA1-A743-9360-086DFF47AF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BE7220-43EE-A745-BE34-424435B26A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D2A33-CECE-064C-BFAA-165BC9617E0B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4434CAE-2DB7-F14C-BE48-C77AB8817A1E}"/>
              </a:ext>
            </a:extLst>
          </p:cNvPr>
          <p:cNvSpPr/>
          <p:nvPr userDrawn="1"/>
        </p:nvSpPr>
        <p:spPr>
          <a:xfrm>
            <a:off x="11353800" y="6084884"/>
            <a:ext cx="850557" cy="77311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fld id="{8EA1ABC3-0439-4F4D-90FD-76F5588E5CF5}" type="slidenum">
              <a:rPr lang="en-US" sz="3200" b="0" smtClean="0">
                <a:ln w="3175">
                  <a:noFill/>
                </a:ln>
                <a:effectLst>
                  <a:glow>
                    <a:schemeClr val="bg1"/>
                  </a:glow>
                </a:effectLst>
              </a:rPr>
              <a:pPr algn="ctr"/>
              <a:t>‹#›</a:t>
            </a:fld>
            <a:r>
              <a:rPr lang="en-US" sz="3200" b="0">
                <a:ln w="3175">
                  <a:noFill/>
                </a:ln>
                <a:effectLst>
                  <a:glow>
                    <a:schemeClr val="bg1"/>
                  </a:glow>
                </a:effectLst>
              </a:rPr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12566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81" r:id="rId2"/>
    <p:sldLayoutId id="2147483660" r:id="rId3"/>
    <p:sldLayoutId id="2147483667" r:id="rId4"/>
    <p:sldLayoutId id="2147483669" r:id="rId5"/>
    <p:sldLayoutId id="2147483668" r:id="rId6"/>
    <p:sldLayoutId id="2147483675" r:id="rId7"/>
    <p:sldLayoutId id="2147483680" r:id="rId8"/>
    <p:sldLayoutId id="2147483670" r:id="rId9"/>
    <p:sldLayoutId id="2147483676" r:id="rId10"/>
    <p:sldLayoutId id="2147483661" r:id="rId11"/>
    <p:sldLayoutId id="2147483673" r:id="rId12"/>
    <p:sldLayoutId id="2147483677" r:id="rId13"/>
    <p:sldLayoutId id="2147483679" r:id="rId14"/>
    <p:sldLayoutId id="2147483666" r:id="rId15"/>
    <p:sldLayoutId id="2147483672" r:id="rId16"/>
    <p:sldLayoutId id="2147483649" r:id="rId17"/>
    <p:sldLayoutId id="2147483650" r:id="rId18"/>
    <p:sldLayoutId id="2147483651" r:id="rId19"/>
    <p:sldLayoutId id="2147483652" r:id="rId20"/>
    <p:sldLayoutId id="2147483653" r:id="rId21"/>
    <p:sldLayoutId id="2147483654" r:id="rId22"/>
    <p:sldLayoutId id="2147483655" r:id="rId23"/>
    <p:sldLayoutId id="2147483656" r:id="rId24"/>
    <p:sldLayoutId id="2147483657" r:id="rId25"/>
    <p:sldLayoutId id="2147483658" r:id="rId26"/>
    <p:sldLayoutId id="2147483659" r:id="rId27"/>
    <p:sldLayoutId id="2147483674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435076D-B63E-2045-B205-ABA832CB1E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Analytical Model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0FFCB42-B6BD-4F2E-9069-8C091235D1C4}"/>
              </a:ext>
            </a:extLst>
          </p:cNvPr>
          <p:cNvGrpSpPr/>
          <p:nvPr/>
        </p:nvGrpSpPr>
        <p:grpSpPr>
          <a:xfrm>
            <a:off x="205318" y="364809"/>
            <a:ext cx="1848872" cy="6251613"/>
            <a:chOff x="3509991" y="10798"/>
            <a:chExt cx="1848872" cy="6251613"/>
          </a:xfrm>
        </p:grpSpPr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CCB37662-24B8-4692-A53A-5AEB8C6F3BC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394" t="2179" r="25625" b="81957"/>
            <a:stretch/>
          </p:blipFill>
          <p:spPr>
            <a:xfrm>
              <a:off x="3548750" y="10798"/>
              <a:ext cx="1805740" cy="1033600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BCFC1CD-400D-477B-B861-C58094F32F8B}"/>
                </a:ext>
              </a:extLst>
            </p:cNvPr>
            <p:cNvGrpSpPr/>
            <p:nvPr/>
          </p:nvGrpSpPr>
          <p:grpSpPr>
            <a:xfrm>
              <a:off x="3509991" y="127591"/>
              <a:ext cx="1848872" cy="6134820"/>
              <a:chOff x="6621568" y="214090"/>
              <a:chExt cx="1923367" cy="6382004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4B86A6A6-50C6-4E71-9C76-B4D1AA80C1A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23394" t="2179" r="25625" b="9456"/>
              <a:stretch/>
            </p:blipFill>
            <p:spPr>
              <a:xfrm>
                <a:off x="6661889" y="606976"/>
                <a:ext cx="1878497" cy="5989118"/>
              </a:xfrm>
              <a:prstGeom prst="rect">
                <a:avLst/>
              </a:prstGeom>
            </p:spPr>
          </p:pic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5D4709CD-2E9F-417D-B09A-5F6ED9D9BAB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5480" y="5594550"/>
                <a:ext cx="0" cy="826127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0DD36AD3-BC59-427D-A9C6-2C395500E3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745896" y="5594550"/>
                <a:ext cx="0" cy="826127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>
                <a:extLst>
                  <a:ext uri="{FF2B5EF4-FFF2-40B4-BE49-F238E27FC236}">
                    <a16:creationId xmlns:a16="http://schemas.microsoft.com/office/drawing/2014/main" id="{54D036AE-3B08-4312-BF00-38212155780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7605090" y="214090"/>
                <a:ext cx="0" cy="1385995"/>
              </a:xfrm>
              <a:prstGeom prst="straightConnector1">
                <a:avLst/>
              </a:prstGeom>
              <a:ln w="50800">
                <a:solidFill>
                  <a:schemeClr val="tx1"/>
                </a:solidFill>
                <a:tailEnd type="stealth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6824EB1-6BB0-44FC-A899-D2896E81BDCA}"/>
                  </a:ext>
                </a:extLst>
              </p:cNvPr>
              <p:cNvSpPr txBox="1"/>
              <p:nvPr/>
            </p:nvSpPr>
            <p:spPr>
              <a:xfrm>
                <a:off x="6621568" y="5136824"/>
                <a:ext cx="952877" cy="4160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Weight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9E2BE972-1BFA-44AC-8E0A-64AEA268874F}"/>
                  </a:ext>
                </a:extLst>
              </p:cNvPr>
              <p:cNvSpPr txBox="1"/>
              <p:nvPr/>
            </p:nvSpPr>
            <p:spPr>
              <a:xfrm>
                <a:off x="7816843" y="5178497"/>
                <a:ext cx="728092" cy="4160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Drag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69E567CE-4841-42FB-90B2-469AE1CA32FB}"/>
                  </a:ext>
                </a:extLst>
              </p:cNvPr>
              <p:cNvSpPr txBox="1"/>
              <p:nvPr/>
            </p:nvSpPr>
            <p:spPr>
              <a:xfrm>
                <a:off x="7641908" y="630214"/>
                <a:ext cx="887001" cy="416053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Thrust</a:t>
                </a:r>
              </a:p>
            </p:txBody>
          </p:sp>
        </p:grpSp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2FD99F51-AFCF-4653-992F-DA8B2CB49E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5246" y="733811"/>
            <a:ext cx="2895972" cy="5390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114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C03869-24E0-428E-93C5-DBEE84CEF3B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SSR Model Comparisons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417A14-4D16-4789-9A8E-0830DEA410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00"/>
          <a:stretch/>
        </p:blipFill>
        <p:spPr>
          <a:xfrm>
            <a:off x="1832219" y="906196"/>
            <a:ext cx="8557057" cy="574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129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99E64ECE-449F-4F68-8DE9-96DE92E2C10A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80102" y="5276029"/>
            <a:ext cx="11061292" cy="1113007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Secondary effects include: Wind, launch angle, flight angle and others.</a:t>
            </a:r>
          </a:p>
          <a:p>
            <a:r>
              <a:rPr lang="en-US" dirty="0"/>
              <a:t>Variability effects include:  Wind gusts, motor-to-motor differences, ignition and others  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B5F306-1BA8-4722-AD4F-14E3EA06D72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Performance Calculations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3C2BB5E3-271E-4EAE-B52D-35B04AC09D3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8230999"/>
              </p:ext>
            </p:extLst>
          </p:nvPr>
        </p:nvGraphicFramePr>
        <p:xfrm>
          <a:off x="580102" y="858662"/>
          <a:ext cx="11177660" cy="39139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62943">
                  <a:extLst>
                    <a:ext uri="{9D8B030D-6E8A-4147-A177-3AD203B41FA5}">
                      <a16:colId xmlns:a16="http://schemas.microsoft.com/office/drawing/2014/main" val="3907832880"/>
                    </a:ext>
                  </a:extLst>
                </a:gridCol>
                <a:gridCol w="1512993">
                  <a:extLst>
                    <a:ext uri="{9D8B030D-6E8A-4147-A177-3AD203B41FA5}">
                      <a16:colId xmlns:a16="http://schemas.microsoft.com/office/drawing/2014/main" val="2586866496"/>
                    </a:ext>
                  </a:extLst>
                </a:gridCol>
                <a:gridCol w="2212895">
                  <a:extLst>
                    <a:ext uri="{9D8B030D-6E8A-4147-A177-3AD203B41FA5}">
                      <a16:colId xmlns:a16="http://schemas.microsoft.com/office/drawing/2014/main" val="1359116336"/>
                    </a:ext>
                  </a:extLst>
                </a:gridCol>
                <a:gridCol w="1862943">
                  <a:extLst>
                    <a:ext uri="{9D8B030D-6E8A-4147-A177-3AD203B41FA5}">
                      <a16:colId xmlns:a16="http://schemas.microsoft.com/office/drawing/2014/main" val="2821161386"/>
                    </a:ext>
                  </a:extLst>
                </a:gridCol>
                <a:gridCol w="1862943">
                  <a:extLst>
                    <a:ext uri="{9D8B030D-6E8A-4147-A177-3AD203B41FA5}">
                      <a16:colId xmlns:a16="http://schemas.microsoft.com/office/drawing/2014/main" val="1803077423"/>
                    </a:ext>
                  </a:extLst>
                </a:gridCol>
                <a:gridCol w="1862943">
                  <a:extLst>
                    <a:ext uri="{9D8B030D-6E8A-4147-A177-3AD203B41FA5}">
                      <a16:colId xmlns:a16="http://schemas.microsoft.com/office/drawing/2014/main" val="3676301340"/>
                    </a:ext>
                  </a:extLst>
                </a:gridCol>
              </a:tblGrid>
              <a:tr h="475572">
                <a:tc>
                  <a:txBody>
                    <a:bodyPr/>
                    <a:lstStyle/>
                    <a:p>
                      <a:r>
                        <a:rPr lang="en-US" sz="2400" dirty="0"/>
                        <a:t>Calculation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Variable Thrust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Aerodynamic Drag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Propellant Mass Change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Secondary Effects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Variability and Anomalies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1153389"/>
                  </a:ext>
                </a:extLst>
              </a:tr>
              <a:tr h="475572">
                <a:tc>
                  <a:txBody>
                    <a:bodyPr/>
                    <a:lstStyle/>
                    <a:p>
                      <a:r>
                        <a:rPr lang="en-US" sz="2400" dirty="0"/>
                        <a:t>Hand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423720"/>
                  </a:ext>
                </a:extLst>
              </a:tr>
              <a:tr h="475572">
                <a:tc>
                  <a:txBody>
                    <a:bodyPr/>
                    <a:lstStyle/>
                    <a:p>
                      <a:r>
                        <a:rPr lang="en-US" sz="2400" dirty="0"/>
                        <a:t>Excel,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510129"/>
                  </a:ext>
                </a:extLst>
              </a:tr>
              <a:tr h="475572">
                <a:tc>
                  <a:txBody>
                    <a:bodyPr/>
                    <a:lstStyle/>
                    <a:p>
                      <a:r>
                        <a:rPr lang="en-US" sz="2400" dirty="0"/>
                        <a:t>Excel,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420163"/>
                  </a:ext>
                </a:extLst>
              </a:tr>
              <a:tr h="475572">
                <a:tc>
                  <a:txBody>
                    <a:bodyPr/>
                    <a:lstStyle/>
                    <a:p>
                      <a:r>
                        <a:rPr lang="en-US" sz="2400" dirty="0" err="1"/>
                        <a:t>OpenRocket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8780460"/>
                  </a:ext>
                </a:extLst>
              </a:tr>
              <a:tr h="475572">
                <a:tc>
                  <a:txBody>
                    <a:bodyPr/>
                    <a:lstStyle/>
                    <a:p>
                      <a:r>
                        <a:rPr lang="en-US" sz="2400" dirty="0"/>
                        <a:t>Test Data (Actual Data)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588882"/>
                  </a:ext>
                </a:extLst>
              </a:tr>
            </a:tbl>
          </a:graphicData>
        </a:graphic>
      </p:graphicFrame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3B5B9B86-CC10-40E1-BEAC-B4DB8FA9D7BE}"/>
              </a:ext>
            </a:extLst>
          </p:cNvPr>
          <p:cNvSpPr/>
          <p:nvPr/>
        </p:nvSpPr>
        <p:spPr>
          <a:xfrm>
            <a:off x="318977" y="2966485"/>
            <a:ext cx="6177516" cy="505047"/>
          </a:xfrm>
          <a:prstGeom prst="roundRect">
            <a:avLst/>
          </a:prstGeom>
          <a:noFill/>
          <a:ln w="7620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639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C08FF6-A8E6-481A-8908-B661E27FDA0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If drag is neglected then apogee will be over predicted.  </a:t>
            </a:r>
          </a:p>
          <a:p>
            <a:pPr>
              <a:spcBef>
                <a:spcPts val="1800"/>
              </a:spcBef>
            </a:pPr>
            <a:r>
              <a:rPr lang="en-US" dirty="0"/>
              <a:t>If thrust is assumed constant, apogee may be over or under predicted; it depends on the thrust characteristic.</a:t>
            </a:r>
          </a:p>
          <a:p>
            <a:pPr>
              <a:spcBef>
                <a:spcPts val="1800"/>
              </a:spcBef>
            </a:pPr>
            <a:r>
              <a:rPr lang="en-US" dirty="0"/>
              <a:t>Including variable thrust and drag will yield results very close to </a:t>
            </a:r>
            <a:r>
              <a:rPr lang="en-US" dirty="0" err="1"/>
              <a:t>OpenRocket</a:t>
            </a:r>
            <a:r>
              <a:rPr lang="en-US" dirty="0"/>
              <a:t>.</a:t>
            </a:r>
          </a:p>
          <a:p>
            <a:pPr>
              <a:spcBef>
                <a:spcPts val="1800"/>
              </a:spcBef>
            </a:pPr>
            <a:r>
              <a:rPr lang="en-US" dirty="0"/>
              <a:t>“Real World” factors such as cross wind, non-vertical small launch angle or </a:t>
            </a:r>
            <a:r>
              <a:rPr lang="en-US" dirty="0" err="1"/>
              <a:t>weathervaning</a:t>
            </a:r>
            <a:r>
              <a:rPr lang="en-US" dirty="0"/>
              <a:t> will reduce the ideal performance.  </a:t>
            </a:r>
            <a:r>
              <a:rPr lang="en-US" dirty="0" err="1"/>
              <a:t>OpenRocket</a:t>
            </a:r>
            <a:r>
              <a:rPr lang="en-US" dirty="0"/>
              <a:t> can model many of these factors.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6C9EC-F448-4747-8A6D-88092B1CC5B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Summary of Models</a:t>
            </a:r>
          </a:p>
        </p:txBody>
      </p:sp>
    </p:spTree>
    <p:extLst>
      <p:ext uri="{BB962C8B-B14F-4D97-AF65-F5344CB8AC3E}">
        <p14:creationId xmlns:p14="http://schemas.microsoft.com/office/powerpoint/2010/main" val="416239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1C08FF6-A8E6-481A-8908-B661E27FDA0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Using Excel, estimate the apogee of your rocket.</a:t>
            </a:r>
          </a:p>
          <a:p>
            <a:r>
              <a:rPr lang="en-US" dirty="0"/>
              <a:t>Compare this estimate with</a:t>
            </a:r>
          </a:p>
          <a:p>
            <a:pPr lvl="1"/>
            <a:r>
              <a:rPr lang="en-US" dirty="0" err="1"/>
              <a:t>OpenRocket</a:t>
            </a:r>
            <a:endParaRPr lang="en-US" dirty="0"/>
          </a:p>
          <a:p>
            <a:pPr lvl="1"/>
            <a:r>
              <a:rPr lang="en-US" dirty="0"/>
              <a:t>Test Data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86C9EC-F448-4747-8A6D-88092B1CC5B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Class Exercise</a:t>
            </a:r>
          </a:p>
        </p:txBody>
      </p:sp>
    </p:spTree>
    <p:extLst>
      <p:ext uri="{BB962C8B-B14F-4D97-AF65-F5344CB8AC3E}">
        <p14:creationId xmlns:p14="http://schemas.microsoft.com/office/powerpoint/2010/main" val="368631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FEA18B41-CB73-4906-9A13-B5C606357D8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pPr>
              <a:spcBef>
                <a:spcPts val="1800"/>
              </a:spcBef>
            </a:pPr>
            <a:r>
              <a:rPr lang="en-US" sz="2800" dirty="0"/>
              <a:t>As discussed earlier, the “core” of </a:t>
            </a:r>
            <a:r>
              <a:rPr lang="en-US" sz="2800" dirty="0" err="1"/>
              <a:t>OpenRocket</a:t>
            </a:r>
            <a:r>
              <a:rPr lang="en-US" sz="2800" dirty="0"/>
              <a:t> are models that can be replicated in Excel.</a:t>
            </a:r>
          </a:p>
          <a:p>
            <a:pPr>
              <a:spcBef>
                <a:spcPts val="1800"/>
              </a:spcBef>
            </a:pPr>
            <a:r>
              <a:rPr lang="en-US" dirty="0"/>
              <a:t>We will use Excel to estimate the performance of your rocket and compare this to </a:t>
            </a:r>
            <a:r>
              <a:rPr lang="en-US" dirty="0" err="1"/>
              <a:t>OpenRocket</a:t>
            </a:r>
            <a:r>
              <a:rPr lang="en-US" dirty="0"/>
              <a:t> and test data.</a:t>
            </a:r>
          </a:p>
          <a:p>
            <a:endParaRPr lang="en-US" sz="28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D1393D-0A72-4292-A904-925AA996B46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>
            <a:normAutofit/>
          </a:bodyPr>
          <a:lstStyle/>
          <a:p>
            <a:r>
              <a:rPr lang="en-US" sz="3600" b="1" dirty="0"/>
              <a:t>Background and Objective</a:t>
            </a:r>
          </a:p>
        </p:txBody>
      </p:sp>
    </p:spTree>
    <p:extLst>
      <p:ext uri="{BB962C8B-B14F-4D97-AF65-F5344CB8AC3E}">
        <p14:creationId xmlns:p14="http://schemas.microsoft.com/office/powerpoint/2010/main" val="37946277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B11307-677E-47A1-A343-A0A585F7E38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The basis of the rocket performance is Newton’s second law:</a:t>
            </a:r>
          </a:p>
          <a:p>
            <a:pPr marL="0" indent="0" algn="ctr">
              <a:lnSpc>
                <a:spcPct val="200000"/>
              </a:lnSpc>
              <a:spcBef>
                <a:spcPts val="1800"/>
              </a:spcBef>
              <a:spcAft>
                <a:spcPts val="1200"/>
              </a:spcAft>
              <a:buNone/>
            </a:pPr>
            <a:r>
              <a:rPr lang="en-US" b="1" i="1" dirty="0"/>
              <a:t>F = ma</a:t>
            </a:r>
          </a:p>
          <a:p>
            <a:pPr>
              <a:spcBef>
                <a:spcPts val="1800"/>
              </a:spcBef>
            </a:pPr>
            <a:r>
              <a:rPr lang="en-US" dirty="0"/>
              <a:t>The objective is to determine acceleration, velocity and height of the rocket.</a:t>
            </a:r>
          </a:p>
          <a:p>
            <a:pPr>
              <a:spcBef>
                <a:spcPts val="1800"/>
              </a:spcBef>
            </a:pPr>
            <a:r>
              <a:rPr lang="en-US" dirty="0"/>
              <a:t>The steps will be outlined here; see reference Excel workbook for details.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FB6FCC-84B5-4671-8C19-55F31C7E2CD0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Rocket Performance Basis</a:t>
            </a:r>
          </a:p>
        </p:txBody>
      </p:sp>
    </p:spTree>
    <p:extLst>
      <p:ext uri="{BB962C8B-B14F-4D97-AF65-F5344CB8AC3E}">
        <p14:creationId xmlns:p14="http://schemas.microsoft.com/office/powerpoint/2010/main" val="20061079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39D57C5-5B89-4DC6-A831-0C70A621603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pPr>
              <a:spcBef>
                <a:spcPts val="1800"/>
              </a:spcBef>
            </a:pPr>
            <a:r>
              <a:rPr lang="en-US" dirty="0"/>
              <a:t>To determine acceleration, rearrange Newton's second law equation:</a:t>
            </a:r>
          </a:p>
          <a:p>
            <a:pPr marL="0" indent="0" algn="ctr">
              <a:spcBef>
                <a:spcPts val="2400"/>
              </a:spcBef>
              <a:spcAft>
                <a:spcPts val="1200"/>
              </a:spcAft>
              <a:buNone/>
            </a:pPr>
            <a:r>
              <a:rPr lang="en-US" b="1" i="1" dirty="0"/>
              <a:t>a = F/m</a:t>
            </a:r>
          </a:p>
          <a:p>
            <a:pPr>
              <a:spcBef>
                <a:spcPts val="1800"/>
              </a:spcBef>
            </a:pPr>
            <a:r>
              <a:rPr lang="en-US" dirty="0"/>
              <a:t>The mass of the rocket can readily be determined:</a:t>
            </a:r>
          </a:p>
          <a:p>
            <a:pPr marL="0" indent="0" algn="ctr">
              <a:spcBef>
                <a:spcPts val="2400"/>
              </a:spcBef>
              <a:spcAft>
                <a:spcPts val="1200"/>
              </a:spcAft>
              <a:buNone/>
            </a:pPr>
            <a:r>
              <a:rPr lang="en-US" b="1" i="1" dirty="0"/>
              <a:t>m = </a:t>
            </a:r>
            <a:r>
              <a:rPr lang="en-US" b="1" i="1" dirty="0" err="1"/>
              <a:t>Wg</a:t>
            </a:r>
            <a:r>
              <a:rPr lang="en-US" b="1" i="1" dirty="0"/>
              <a:t> </a:t>
            </a:r>
          </a:p>
          <a:p>
            <a:pPr>
              <a:spcBef>
                <a:spcPts val="1800"/>
              </a:spcBef>
            </a:pPr>
            <a:r>
              <a:rPr lang="en-US" dirty="0"/>
              <a:t>Where W is weight and g is the acceleration due to gravity; g = 9.81 m/s (SI)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DDAB17-1AF0-42C9-91D6-86708E6B5AA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Rocket Acceleration</a:t>
            </a:r>
          </a:p>
        </p:txBody>
      </p:sp>
    </p:spTree>
    <p:extLst>
      <p:ext uri="{BB962C8B-B14F-4D97-AF65-F5344CB8AC3E}">
        <p14:creationId xmlns:p14="http://schemas.microsoft.com/office/powerpoint/2010/main" val="28424347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EDD20-221A-4D68-8EB1-A05E44F8567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21305" y="7765"/>
            <a:ext cx="6481011" cy="850897"/>
          </a:xfrm>
        </p:spPr>
        <p:txBody>
          <a:bodyPr>
            <a:normAutofit fontScale="92500"/>
          </a:bodyPr>
          <a:lstStyle/>
          <a:p>
            <a:r>
              <a:rPr lang="en-US" dirty="0"/>
              <a:t>Forces Acting on a Rocket - Ascent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E9FB7CC-451A-4F01-A40C-A676DF5E7D3E}"/>
              </a:ext>
            </a:extLst>
          </p:cNvPr>
          <p:cNvGrpSpPr/>
          <p:nvPr/>
        </p:nvGrpSpPr>
        <p:grpSpPr>
          <a:xfrm>
            <a:off x="2282134" y="1240160"/>
            <a:ext cx="1691311" cy="5266526"/>
            <a:chOff x="6621568" y="606976"/>
            <a:chExt cx="1923367" cy="5989118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99D1DC0-7E4D-40AB-A328-9C72E498C9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394" t="2179" r="25625" b="9456"/>
            <a:stretch/>
          </p:blipFill>
          <p:spPr>
            <a:xfrm>
              <a:off x="6661890" y="606976"/>
              <a:ext cx="1878497" cy="5989118"/>
            </a:xfrm>
            <a:prstGeom prst="rect">
              <a:avLst/>
            </a:prstGeom>
          </p:spPr>
        </p:pic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196DCE2C-DCAD-495F-9FF6-BD0CD4BCDAC0}"/>
                </a:ext>
              </a:extLst>
            </p:cNvPr>
            <p:cNvCxnSpPr>
              <a:cxnSpLocks/>
            </p:cNvCxnSpPr>
            <p:nvPr/>
          </p:nvCxnSpPr>
          <p:spPr>
            <a:xfrm>
              <a:off x="7405480" y="5594550"/>
              <a:ext cx="0" cy="82612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19F86BE9-3BA6-40B3-BF09-FA9477608D77}"/>
                </a:ext>
              </a:extLst>
            </p:cNvPr>
            <p:cNvCxnSpPr>
              <a:cxnSpLocks/>
            </p:cNvCxnSpPr>
            <p:nvPr/>
          </p:nvCxnSpPr>
          <p:spPr>
            <a:xfrm>
              <a:off x="7745896" y="5594550"/>
              <a:ext cx="0" cy="82612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815AEC08-9DC6-463F-9606-10D1BF5483F1}"/>
                </a:ext>
              </a:extLst>
            </p:cNvPr>
            <p:cNvCxnSpPr>
              <a:cxnSpLocks/>
              <a:endCxn id="13" idx="0"/>
            </p:cNvCxnSpPr>
            <p:nvPr/>
          </p:nvCxnSpPr>
          <p:spPr>
            <a:xfrm flipH="1" flipV="1">
              <a:off x="7601139" y="606976"/>
              <a:ext cx="3951" cy="993107"/>
            </a:xfrm>
            <a:prstGeom prst="straightConnector1">
              <a:avLst/>
            </a:prstGeom>
            <a:ln w="50800">
              <a:solidFill>
                <a:schemeClr val="tx1"/>
              </a:solidFill>
              <a:tailEnd type="stealth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80A0A07-4088-4CF3-A045-D33170A50ED0}"/>
                </a:ext>
              </a:extLst>
            </p:cNvPr>
            <p:cNvSpPr txBox="1"/>
            <p:nvPr/>
          </p:nvSpPr>
          <p:spPr>
            <a:xfrm>
              <a:off x="7574445" y="1020203"/>
              <a:ext cx="887001" cy="4160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Thrust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C03D6DF0-34D8-46CB-961D-316B600FA122}"/>
                </a:ext>
              </a:extLst>
            </p:cNvPr>
            <p:cNvSpPr txBox="1"/>
            <p:nvPr/>
          </p:nvSpPr>
          <p:spPr>
            <a:xfrm>
              <a:off x="6621568" y="5136824"/>
              <a:ext cx="952877" cy="4160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Weight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DE18D3F-278F-4495-95EB-ADB2F86466DE}"/>
                </a:ext>
              </a:extLst>
            </p:cNvPr>
            <p:cNvSpPr txBox="1"/>
            <p:nvPr/>
          </p:nvSpPr>
          <p:spPr>
            <a:xfrm>
              <a:off x="7816843" y="5178497"/>
              <a:ext cx="728092" cy="41605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Drag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3CD8F842-09B4-44FE-9784-294FB071FCF4}"/>
              </a:ext>
            </a:extLst>
          </p:cNvPr>
          <p:cNvSpPr txBox="1"/>
          <p:nvPr/>
        </p:nvSpPr>
        <p:spPr>
          <a:xfrm>
            <a:off x="5892009" y="4173324"/>
            <a:ext cx="57564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Powered; motor operating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Unpowered; after motor burn-out.  Rocket will continue to gain altitude until reaching apogee.</a:t>
            </a:r>
          </a:p>
        </p:txBody>
      </p:sp>
      <p:graphicFrame>
        <p:nvGraphicFramePr>
          <p:cNvPr id="21" name="Content Placeholder 3">
            <a:extLst>
              <a:ext uri="{FF2B5EF4-FFF2-40B4-BE49-F238E27FC236}">
                <a16:creationId xmlns:a16="http://schemas.microsoft.com/office/drawing/2014/main" id="{B1222FF1-617A-4B0F-8037-4A836FC3FDB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58471921"/>
              </p:ext>
            </p:extLst>
          </p:nvPr>
        </p:nvGraphicFramePr>
        <p:xfrm>
          <a:off x="5892009" y="1124985"/>
          <a:ext cx="6056151" cy="25786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4093">
                  <a:extLst>
                    <a:ext uri="{9D8B030D-6E8A-4147-A177-3AD203B41FA5}">
                      <a16:colId xmlns:a16="http://schemas.microsoft.com/office/drawing/2014/main" val="3907832880"/>
                    </a:ext>
                  </a:extLst>
                </a:gridCol>
                <a:gridCol w="1532708">
                  <a:extLst>
                    <a:ext uri="{9D8B030D-6E8A-4147-A177-3AD203B41FA5}">
                      <a16:colId xmlns:a16="http://schemas.microsoft.com/office/drawing/2014/main" val="2586866496"/>
                    </a:ext>
                  </a:extLst>
                </a:gridCol>
                <a:gridCol w="3369350">
                  <a:extLst>
                    <a:ext uri="{9D8B030D-6E8A-4147-A177-3AD203B41FA5}">
                      <a16:colId xmlns:a16="http://schemas.microsoft.com/office/drawing/2014/main" val="13591163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400" dirty="0"/>
                        <a:t>Force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Direction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Comments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1153389"/>
                  </a:ext>
                </a:extLst>
              </a:tr>
              <a:tr h="475572">
                <a:tc>
                  <a:txBody>
                    <a:bodyPr/>
                    <a:lstStyle/>
                    <a:p>
                      <a:r>
                        <a:rPr lang="en-US" sz="24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Weight is reduced as fuel is combusted.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423720"/>
                  </a:ext>
                </a:extLst>
              </a:tr>
              <a:tr h="475572">
                <a:tc>
                  <a:txBody>
                    <a:bodyPr/>
                    <a:lstStyle/>
                    <a:p>
                      <a:r>
                        <a:rPr lang="en-US" sz="2400" dirty="0"/>
                        <a:t>Drag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Drag acts in direction opposite of velocity.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510129"/>
                  </a:ext>
                </a:extLst>
              </a:tr>
              <a:tr h="475572">
                <a:tc>
                  <a:txBody>
                    <a:bodyPr/>
                    <a:lstStyle/>
                    <a:p>
                      <a:r>
                        <a:rPr lang="en-US" sz="2400" dirty="0"/>
                        <a:t>Thrust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Thrust varies with time.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30420163"/>
                  </a:ext>
                </a:extLst>
              </a:tr>
            </a:tbl>
          </a:graphicData>
        </a:graphic>
      </p:graphicFrame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300CB9F-04A2-4FEE-B46F-21409C192DC9}"/>
              </a:ext>
            </a:extLst>
          </p:cNvPr>
          <p:cNvCxnSpPr>
            <a:cxnSpLocks/>
          </p:cNvCxnSpPr>
          <p:nvPr/>
        </p:nvCxnSpPr>
        <p:spPr>
          <a:xfrm flipV="1">
            <a:off x="1544219" y="2160136"/>
            <a:ext cx="0" cy="1734290"/>
          </a:xfrm>
          <a:prstGeom prst="straightConnector1">
            <a:avLst/>
          </a:prstGeom>
          <a:ln w="95250">
            <a:solidFill>
              <a:srgbClr val="C0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4FD8757-B187-4A73-A30F-0E15C9238279}"/>
              </a:ext>
            </a:extLst>
          </p:cNvPr>
          <p:cNvSpPr txBox="1"/>
          <p:nvPr/>
        </p:nvSpPr>
        <p:spPr>
          <a:xfrm>
            <a:off x="1067133" y="1608477"/>
            <a:ext cx="954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Velocity</a:t>
            </a:r>
          </a:p>
        </p:txBody>
      </p:sp>
    </p:spTree>
    <p:extLst>
      <p:ext uri="{BB962C8B-B14F-4D97-AF65-F5344CB8AC3E}">
        <p14:creationId xmlns:p14="http://schemas.microsoft.com/office/powerpoint/2010/main" val="3376662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47817E8-B68E-435A-B5E9-06F169F170D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967608" y="3649632"/>
            <a:ext cx="5747657" cy="1755732"/>
          </a:xfrm>
        </p:spPr>
        <p:txBody>
          <a:bodyPr>
            <a:normAutofit/>
          </a:bodyPr>
          <a:lstStyle/>
          <a:p>
            <a:r>
              <a:rPr lang="en-US" dirty="0"/>
              <a:t>Parachute greatly increases drag.</a:t>
            </a:r>
          </a:p>
          <a:p>
            <a:r>
              <a:rPr lang="en-US" dirty="0"/>
              <a:t>Shortly after deploying parachute, rocket will descend at a near constant velocity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FEDD20-221A-4D68-8EB1-A05E44F8567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21305" y="7765"/>
            <a:ext cx="6481011" cy="850897"/>
          </a:xfrm>
        </p:spPr>
        <p:txBody>
          <a:bodyPr>
            <a:normAutofit fontScale="92500"/>
          </a:bodyPr>
          <a:lstStyle/>
          <a:p>
            <a:r>
              <a:rPr lang="en-US" dirty="0"/>
              <a:t>Forces Acting on a Rocket - Decent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96ABD7AC-DA62-4A16-B34A-C986C2F91B8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870" t="22476" r="45360" b="32445"/>
          <a:stretch/>
        </p:blipFill>
        <p:spPr>
          <a:xfrm>
            <a:off x="2206351" y="2300005"/>
            <a:ext cx="2122542" cy="3580071"/>
          </a:xfrm>
          <a:prstGeom prst="rect">
            <a:avLst/>
          </a:prstGeom>
        </p:spPr>
      </p:pic>
      <p:graphicFrame>
        <p:nvGraphicFramePr>
          <p:cNvPr id="27" name="Content Placeholder 3">
            <a:extLst>
              <a:ext uri="{FF2B5EF4-FFF2-40B4-BE49-F238E27FC236}">
                <a16:creationId xmlns:a16="http://schemas.microsoft.com/office/drawing/2014/main" id="{D60FFC7E-3F1A-4F1F-8946-6573BEF6B6D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4431345"/>
              </p:ext>
            </p:extLst>
          </p:nvPr>
        </p:nvGraphicFramePr>
        <p:xfrm>
          <a:off x="5892009" y="1124985"/>
          <a:ext cx="6056151" cy="17557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54093">
                  <a:extLst>
                    <a:ext uri="{9D8B030D-6E8A-4147-A177-3AD203B41FA5}">
                      <a16:colId xmlns:a16="http://schemas.microsoft.com/office/drawing/2014/main" val="3907832880"/>
                    </a:ext>
                  </a:extLst>
                </a:gridCol>
                <a:gridCol w="1532708">
                  <a:extLst>
                    <a:ext uri="{9D8B030D-6E8A-4147-A177-3AD203B41FA5}">
                      <a16:colId xmlns:a16="http://schemas.microsoft.com/office/drawing/2014/main" val="2586866496"/>
                    </a:ext>
                  </a:extLst>
                </a:gridCol>
                <a:gridCol w="3369350">
                  <a:extLst>
                    <a:ext uri="{9D8B030D-6E8A-4147-A177-3AD203B41FA5}">
                      <a16:colId xmlns:a16="http://schemas.microsoft.com/office/drawing/2014/main" val="135911633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sz="2400" dirty="0"/>
                        <a:t>Force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Direction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Comments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1153389"/>
                  </a:ext>
                </a:extLst>
              </a:tr>
              <a:tr h="475572">
                <a:tc>
                  <a:txBody>
                    <a:bodyPr/>
                    <a:lstStyle/>
                    <a:p>
                      <a:r>
                        <a:rPr lang="en-US" sz="2400" dirty="0"/>
                        <a:t>Weight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Down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Weight is constant.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0423720"/>
                  </a:ext>
                </a:extLst>
              </a:tr>
              <a:tr h="475572">
                <a:tc>
                  <a:txBody>
                    <a:bodyPr/>
                    <a:lstStyle/>
                    <a:p>
                      <a:r>
                        <a:rPr lang="en-US" sz="2400" dirty="0"/>
                        <a:t>Drag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400" dirty="0"/>
                        <a:t>Drag acts in direction opposite of velocity.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8510129"/>
                  </a:ext>
                </a:extLst>
              </a:tr>
            </a:tbl>
          </a:graphicData>
        </a:graphic>
      </p:graphicFrame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C54E9AC5-6333-42F4-B674-0822BFE07C9F}"/>
              </a:ext>
            </a:extLst>
          </p:cNvPr>
          <p:cNvCxnSpPr>
            <a:cxnSpLocks/>
          </p:cNvCxnSpPr>
          <p:nvPr/>
        </p:nvCxnSpPr>
        <p:spPr>
          <a:xfrm>
            <a:off x="1182041" y="3596968"/>
            <a:ext cx="0" cy="1261048"/>
          </a:xfrm>
          <a:prstGeom prst="straightConnector1">
            <a:avLst/>
          </a:prstGeom>
          <a:ln w="95250">
            <a:solidFill>
              <a:srgbClr val="C0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CB4DF72-0771-4FF3-904C-321EC1E02573}"/>
              </a:ext>
            </a:extLst>
          </p:cNvPr>
          <p:cNvSpPr txBox="1"/>
          <p:nvPr/>
        </p:nvSpPr>
        <p:spPr>
          <a:xfrm>
            <a:off x="762755" y="2982842"/>
            <a:ext cx="954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Velocity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2B1C6A10-2079-43B3-9572-94D40E3A4CE9}"/>
              </a:ext>
            </a:extLst>
          </p:cNvPr>
          <p:cNvCxnSpPr>
            <a:cxnSpLocks/>
          </p:cNvCxnSpPr>
          <p:nvPr/>
        </p:nvCxnSpPr>
        <p:spPr>
          <a:xfrm>
            <a:off x="3810247" y="5516849"/>
            <a:ext cx="0" cy="726454"/>
          </a:xfrm>
          <a:prstGeom prst="straightConnector1">
            <a:avLst/>
          </a:prstGeom>
          <a:ln w="508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:a16="http://schemas.microsoft.com/office/drawing/2014/main" id="{D1C9F308-06FD-4085-8C90-84FF889D4A34}"/>
              </a:ext>
            </a:extLst>
          </p:cNvPr>
          <p:cNvSpPr txBox="1"/>
          <p:nvPr/>
        </p:nvSpPr>
        <p:spPr>
          <a:xfrm>
            <a:off x="2876776" y="6003152"/>
            <a:ext cx="837912" cy="3658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Weight</a:t>
            </a: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F89E972-7EB0-499C-8FAC-181B9422130C}"/>
              </a:ext>
            </a:extLst>
          </p:cNvPr>
          <p:cNvCxnSpPr>
            <a:cxnSpLocks/>
          </p:cNvCxnSpPr>
          <p:nvPr/>
        </p:nvCxnSpPr>
        <p:spPr>
          <a:xfrm>
            <a:off x="3474967" y="5315579"/>
            <a:ext cx="0" cy="726454"/>
          </a:xfrm>
          <a:prstGeom prst="straightConnector1">
            <a:avLst/>
          </a:prstGeom>
          <a:ln w="508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8DD11CC3-5E07-42D7-8C1F-86509D9CBCEE}"/>
              </a:ext>
            </a:extLst>
          </p:cNvPr>
          <p:cNvSpPr txBox="1"/>
          <p:nvPr/>
        </p:nvSpPr>
        <p:spPr>
          <a:xfrm>
            <a:off x="2144217" y="3724184"/>
            <a:ext cx="837912" cy="3658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Weight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19EB65C-BECD-4FBB-A4EA-BB5434C26EEB}"/>
              </a:ext>
            </a:extLst>
          </p:cNvPr>
          <p:cNvSpPr txBox="1"/>
          <p:nvPr/>
        </p:nvSpPr>
        <p:spPr>
          <a:xfrm>
            <a:off x="2876776" y="1847065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Drag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BF0F0805-0679-4DAB-A355-1D7062D2E99E}"/>
              </a:ext>
            </a:extLst>
          </p:cNvPr>
          <p:cNvCxnSpPr>
            <a:cxnSpLocks/>
          </p:cNvCxnSpPr>
          <p:nvPr/>
        </p:nvCxnSpPr>
        <p:spPr>
          <a:xfrm flipV="1">
            <a:off x="2717322" y="1533650"/>
            <a:ext cx="0" cy="1192776"/>
          </a:xfrm>
          <a:prstGeom prst="straightConnector1">
            <a:avLst/>
          </a:prstGeom>
          <a:ln w="5080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FF25425B-F79F-400F-A861-B53F7FEBA4B9}"/>
              </a:ext>
            </a:extLst>
          </p:cNvPr>
          <p:cNvCxnSpPr>
            <a:cxnSpLocks/>
          </p:cNvCxnSpPr>
          <p:nvPr/>
        </p:nvCxnSpPr>
        <p:spPr>
          <a:xfrm flipV="1">
            <a:off x="3474967" y="4277000"/>
            <a:ext cx="0" cy="42657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DFF37001-CF5A-4CD0-ABE8-5803D9904D4F}"/>
              </a:ext>
            </a:extLst>
          </p:cNvPr>
          <p:cNvCxnSpPr>
            <a:cxnSpLocks/>
          </p:cNvCxnSpPr>
          <p:nvPr/>
        </p:nvCxnSpPr>
        <p:spPr>
          <a:xfrm flipV="1">
            <a:off x="3805408" y="4855970"/>
            <a:ext cx="0" cy="426570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3C6996A3-29A8-4A20-95B8-D4C832A89241}"/>
              </a:ext>
            </a:extLst>
          </p:cNvPr>
          <p:cNvCxnSpPr>
            <a:cxnSpLocks/>
          </p:cNvCxnSpPr>
          <p:nvPr/>
        </p:nvCxnSpPr>
        <p:spPr>
          <a:xfrm>
            <a:off x="2717322" y="3363191"/>
            <a:ext cx="0" cy="338767"/>
          </a:xfrm>
          <a:prstGeom prst="straightConnector1">
            <a:avLst/>
          </a:prstGeom>
          <a:ln w="31750">
            <a:solidFill>
              <a:schemeClr val="tx1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9A008F56-B450-4AD6-BEE2-66E386DBDAE1}"/>
              </a:ext>
            </a:extLst>
          </p:cNvPr>
          <p:cNvSpPr txBox="1"/>
          <p:nvPr/>
        </p:nvSpPr>
        <p:spPr>
          <a:xfrm>
            <a:off x="3523107" y="428812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Drag</a:t>
            </a:r>
          </a:p>
        </p:txBody>
      </p:sp>
    </p:spTree>
    <p:extLst>
      <p:ext uri="{BB962C8B-B14F-4D97-AF65-F5344CB8AC3E}">
        <p14:creationId xmlns:p14="http://schemas.microsoft.com/office/powerpoint/2010/main" val="3100757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555CDFE-D942-47B1-A269-2BA73C50DF7D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Thrust is available from the motor manufacturer.</a:t>
            </a:r>
          </a:p>
          <a:p>
            <a:r>
              <a:rPr lang="en-US" dirty="0"/>
              <a:t>The rocket’s mass can be measured and should be close to the </a:t>
            </a:r>
            <a:r>
              <a:rPr lang="en-US" dirty="0" err="1"/>
              <a:t>OpenRocket</a:t>
            </a:r>
            <a:r>
              <a:rPr lang="en-US" dirty="0"/>
              <a:t> predicted value.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B55A69-A42A-45E9-A91B-00FB1B5F3DCE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021305" y="7765"/>
            <a:ext cx="6481011" cy="850897"/>
          </a:xfrm>
        </p:spPr>
        <p:txBody>
          <a:bodyPr/>
          <a:lstStyle/>
          <a:p>
            <a:r>
              <a:rPr lang="en-US" dirty="0"/>
              <a:t>Thrust and Mass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E28F70-4F3B-4446-AD00-9B25DE43DD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36605" y="2980467"/>
            <a:ext cx="6375804" cy="3779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25136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5475F0-130B-4A59-8CC0-F21F52A3D2B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Drag is calculated using the following equation: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</a:t>
            </a:r>
            <a:r>
              <a:rPr lang="en-US" baseline="-25000" dirty="0"/>
              <a:t>d</a:t>
            </a:r>
            <a:r>
              <a:rPr lang="en-US" dirty="0"/>
              <a:t> = drag coefficient.  This is a function of object shape.  </a:t>
            </a:r>
          </a:p>
          <a:p>
            <a:pPr lvl="1"/>
            <a:r>
              <a:rPr lang="en-US" dirty="0"/>
              <a:t>For this rocket C</a:t>
            </a:r>
            <a:r>
              <a:rPr lang="en-US" baseline="-25000" dirty="0"/>
              <a:t>d</a:t>
            </a:r>
            <a:r>
              <a:rPr lang="en-US" dirty="0"/>
              <a:t> = 0.45</a:t>
            </a:r>
          </a:p>
          <a:p>
            <a:r>
              <a:rPr lang="en-US" dirty="0">
                <a:latin typeface="Symbol" panose="05050102010706020507" pitchFamily="18" charset="2"/>
              </a:rPr>
              <a:t>r</a:t>
            </a:r>
            <a:r>
              <a:rPr lang="en-US" dirty="0"/>
              <a:t> = Air density</a:t>
            </a:r>
          </a:p>
          <a:p>
            <a:r>
              <a:rPr lang="en-US" dirty="0"/>
              <a:t>V = Velocity</a:t>
            </a:r>
          </a:p>
          <a:p>
            <a:r>
              <a:rPr lang="en-US" dirty="0"/>
              <a:t>A = Cross sectional area of rocket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0B530-9D94-4299-8086-0123BAB3A57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Aerodynamic Drag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38098BC-E873-48C4-8452-231C65DFB8D2}"/>
                  </a:ext>
                </a:extLst>
              </p:cNvPr>
              <p:cNvSpPr txBox="1">
                <a:spLocks noChangeAspect="1"/>
              </p:cNvSpPr>
              <p:nvPr/>
            </p:nvSpPr>
            <p:spPr>
              <a:xfrm>
                <a:off x="4224079" y="2165169"/>
                <a:ext cx="3285461" cy="806631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1" i="1" smtClean="0">
                          <a:latin typeface="Cambria Math" panose="02040503050406030204" pitchFamily="18" charset="0"/>
                        </a:rPr>
                        <m:t>𝑫𝒓𝒂𝒈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800" b="1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800" b="1" i="1" smtClean="0">
                              <a:latin typeface="Cambria Math" panose="02040503050406030204" pitchFamily="18" charset="0"/>
                            </a:rPr>
                            <m:t>𝑪</m:t>
                          </m:r>
                        </m:e>
                        <m:sub>
                          <m:r>
                            <a:rPr lang="en-US" sz="2800" b="1" i="1" smtClean="0">
                              <a:latin typeface="Cambria Math" panose="02040503050406030204" pitchFamily="18" charset="0"/>
                            </a:rPr>
                            <m:t>𝒅</m:t>
                          </m:r>
                        </m:sub>
                      </m:sSub>
                      <m:f>
                        <m:fPr>
                          <m:ctrlPr>
                            <a:rPr lang="en-US" sz="2800" b="1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sz="2800" b="1" i="1" smtClean="0">
                              <a:latin typeface="Cambria Math" panose="02040503050406030204" pitchFamily="18" charset="0"/>
                            </a:rPr>
                            <m:t>𝟏</m:t>
                          </m:r>
                        </m:num>
                        <m:den>
                          <m:r>
                            <a:rPr lang="en-US" sz="2800" b="1" i="1" smtClean="0">
                              <a:latin typeface="Cambria Math" panose="02040503050406030204" pitchFamily="18" charset="0"/>
                            </a:rPr>
                            <m:t>𝟐</m:t>
                          </m:r>
                        </m:den>
                      </m:f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𝝆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𝑽</m:t>
                      </m:r>
                      <m:r>
                        <a:rPr lang="en-US" sz="2800" b="1" i="1" baseline="3000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𝟐</m:t>
                      </m:r>
                      <m:r>
                        <a:rPr lang="en-US" sz="2800" b="1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𝑨</m:t>
                      </m:r>
                    </m:oMath>
                  </m:oMathPara>
                </a14:m>
                <a:endParaRPr lang="en-US" b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338098BC-E873-48C4-8452-231C65DFB8D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24079" y="2165169"/>
                <a:ext cx="3285461" cy="80663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44564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D5475F0-130B-4A59-8CC0-F21F52A3D2B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>
            <a:normAutofit/>
          </a:bodyPr>
          <a:lstStyle/>
          <a:p>
            <a:r>
              <a:rPr lang="en-US" dirty="0"/>
              <a:t>To determine your rocket’s performance, the flight will be divided into a series of small time steps</a:t>
            </a:r>
          </a:p>
          <a:p>
            <a:r>
              <a:rPr lang="en-US" dirty="0"/>
              <a:t>For each time increment, assume constant force &amp; mass (and therefore acceleration) the governing equations are:</a:t>
            </a:r>
          </a:p>
          <a:p>
            <a:pPr lvl="1"/>
            <a:r>
              <a:rPr lang="en-US" dirty="0"/>
              <a:t>a = F/m</a:t>
            </a:r>
          </a:p>
          <a:p>
            <a:pPr lvl="1"/>
            <a:r>
              <a:rPr lang="en-US" dirty="0" err="1">
                <a:latin typeface="Symbol" panose="05050102010706020507" pitchFamily="18" charset="2"/>
              </a:rPr>
              <a:t>D</a:t>
            </a:r>
            <a:r>
              <a:rPr lang="en-US" dirty="0" err="1"/>
              <a:t>v</a:t>
            </a:r>
            <a:r>
              <a:rPr lang="en-US" dirty="0"/>
              <a:t> = at</a:t>
            </a:r>
          </a:p>
          <a:p>
            <a:pPr lvl="1"/>
            <a:r>
              <a:rPr lang="en-US" dirty="0">
                <a:latin typeface="Symbol" panose="05050102010706020507" pitchFamily="18" charset="2"/>
              </a:rPr>
              <a:t>D</a:t>
            </a:r>
            <a:r>
              <a:rPr lang="en-US" dirty="0"/>
              <a:t>y = y</a:t>
            </a:r>
            <a:r>
              <a:rPr lang="en-US" baseline="-25000" dirty="0"/>
              <a:t>0</a:t>
            </a:r>
            <a:r>
              <a:rPr lang="en-US" dirty="0"/>
              <a:t> + v</a:t>
            </a:r>
            <a:r>
              <a:rPr lang="en-US" baseline="-25000" dirty="0"/>
              <a:t>0</a:t>
            </a:r>
            <a:r>
              <a:rPr lang="en-US" dirty="0"/>
              <a:t>t + ½at</a:t>
            </a:r>
            <a:r>
              <a:rPr lang="en-US" baseline="30000" dirty="0"/>
              <a:t>2</a:t>
            </a:r>
          </a:p>
          <a:p>
            <a:r>
              <a:rPr lang="en-US" dirty="0"/>
              <a:t>Apply the change in velocity and position to the next time increment.</a:t>
            </a:r>
          </a:p>
          <a:p>
            <a:r>
              <a:rPr lang="en-US" dirty="0"/>
              <a:t>Recalculate the acceleration for the next time increment based on the thrust at that time and find the next increment of velocity and position.</a:t>
            </a:r>
          </a:p>
          <a:p>
            <a:r>
              <a:rPr lang="en-US" dirty="0"/>
              <a:t>Continue until the rocket reaches apogee.</a:t>
            </a:r>
          </a:p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30B530-9D94-4299-8086-0123BAB3A572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en-US" dirty="0"/>
              <a:t>Excel Calculation</a:t>
            </a:r>
          </a:p>
        </p:txBody>
      </p:sp>
    </p:spTree>
    <p:extLst>
      <p:ext uri="{BB962C8B-B14F-4D97-AF65-F5344CB8AC3E}">
        <p14:creationId xmlns:p14="http://schemas.microsoft.com/office/powerpoint/2010/main" val="1657049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39496AA1DD41F4994C306502AD8A4BD" ma:contentTypeVersion="17" ma:contentTypeDescription="Create a new document." ma:contentTypeScope="" ma:versionID="e53abbe2bf55b3cf23bdb0f8d44c6e01">
  <xsd:schema xmlns:xsd="http://www.w3.org/2001/XMLSchema" xmlns:xs="http://www.w3.org/2001/XMLSchema" xmlns:p="http://schemas.microsoft.com/office/2006/metadata/properties" xmlns:ns2="9ba4747e-4a7c-490e-b806-a32db629b1ce" xmlns:ns3="7c6dcb3a-39a8-4cc4-b311-777ad7716797" targetNamespace="http://schemas.microsoft.com/office/2006/metadata/properties" ma:root="true" ma:fieldsID="990d9d95f3dad1134ae41b32e902706c" ns2:_="" ns3:_="">
    <xsd:import namespace="9ba4747e-4a7c-490e-b806-a32db629b1ce"/>
    <xsd:import namespace="7c6dcb3a-39a8-4cc4-b311-777ad771679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2:MediaServiceLocation" minOccurs="0"/>
                <xsd:element ref="ns3:SharedWithUsers" minOccurs="0"/>
                <xsd:element ref="ns3:SharedWithDetails" minOccurs="0"/>
                <xsd:element ref="ns2:DateandTime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ba4747e-4a7c-490e-b806-a32db629b1c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Length (seconds)" ma:internalName="MediaLengthInSeconds" ma:readOnly="true">
      <xsd:simpleType>
        <xsd:restriction base="dms:Unknown"/>
      </xsd:simpleType>
    </xsd:element>
    <xsd:element name="MediaServiceLocation" ma:index="18" nillable="true" ma:displayName="Location" ma:internalName="MediaServiceLocation" ma:readOnly="true">
      <xsd:simpleType>
        <xsd:restriction base="dms:Text"/>
      </xsd:simpleType>
    </xsd:element>
    <xsd:element name="DateandTime" ma:index="21" nillable="true" ma:displayName="Date and Time" ma:format="DateOnly" ma:internalName="DateandTime">
      <xsd:simpleType>
        <xsd:restriction base="dms:DateTime"/>
      </xsd:simpleType>
    </xsd:element>
    <xsd:element name="lcf76f155ced4ddcb4097134ff3c332f" ma:index="23" nillable="true" ma:taxonomy="true" ma:internalName="lcf76f155ced4ddcb4097134ff3c332f" ma:taxonomyFieldName="MediaServiceImageTags" ma:displayName="Image Tags" ma:readOnly="false" ma:fieldId="{5cf76f15-5ced-4ddc-b409-7134ff3c332f}" ma:taxonomyMulti="true" ma:sspId="f8b6d8e8-37fb-4532-ae42-2c4983a41a6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6dcb3a-39a8-4cc4-b311-777ad7716797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4" nillable="true" ma:displayName="Taxonomy Catch All Column" ma:hidden="true" ma:list="{18f5c08e-3d9e-424a-80bd-d02e85300853}" ma:internalName="TaxCatchAll" ma:showField="CatchAllData" ma:web="7c6dcb3a-39a8-4cc4-b311-777ad771679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232088D-21BC-4AD9-AF4A-5A4DBB7267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221758F-02DC-4438-9003-D7ED3FA57A13}">
  <ds:schemaRefs>
    <ds:schemaRef ds:uri="7c6dcb3a-39a8-4cc4-b311-777ad7716797"/>
    <ds:schemaRef ds:uri="9ba4747e-4a7c-490e-b806-a32db629b1c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8825</TotalTime>
  <Words>601</Words>
  <Application>Microsoft Office PowerPoint</Application>
  <PresentationFormat>Widescreen</PresentationFormat>
  <Paragraphs>117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Symbol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Leanne Montgomery</dc:creator>
  <cp:lastModifiedBy>Denn, Michael</cp:lastModifiedBy>
  <cp:revision>43</cp:revision>
  <dcterms:created xsi:type="dcterms:W3CDTF">2022-03-28T18:46:38Z</dcterms:created>
  <dcterms:modified xsi:type="dcterms:W3CDTF">2023-06-07T20:48:57Z</dcterms:modified>
</cp:coreProperties>
</file>

<file path=docProps/thumbnail.jpeg>
</file>